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4" r:id="rId10"/>
    <p:sldId id="266" r:id="rId11"/>
    <p:sldId id="267" r:id="rId12"/>
    <p:sldId id="268" r:id="rId13"/>
    <p:sldId id="272" r:id="rId14"/>
    <p:sldId id="269" r:id="rId15"/>
    <p:sldId id="280" r:id="rId16"/>
    <p:sldId id="270" r:id="rId17"/>
    <p:sldId id="274" r:id="rId18"/>
    <p:sldId id="271" r:id="rId19"/>
    <p:sldId id="275" r:id="rId20"/>
    <p:sldId id="276" r:id="rId21"/>
    <p:sldId id="277" r:id="rId22"/>
    <p:sldId id="279" r:id="rId23"/>
    <p:sldId id="278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29" autoAdjust="0"/>
    <p:restoredTop sz="88612" autoAdjust="0"/>
  </p:normalViewPr>
  <p:slideViewPr>
    <p:cSldViewPr>
      <p:cViewPr varScale="1">
        <p:scale>
          <a:sx n="99" d="100"/>
          <a:sy n="99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ACF61-E2E7-48B1-9B16-EEF2BD5DAC9C}" type="datetimeFigureOut">
              <a:rPr lang="ko-KR" altLang="en-US" smtClean="0"/>
              <a:pPr/>
              <a:t>2010-02-05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897EB-0C8F-4CDA-A8AB-74A185094A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897EB-0C8F-4CDA-A8AB-74A185094A3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9D17-A9B6-4EC0-BA34-11309891AD0C}" type="datetimeFigureOut">
              <a:rPr lang="ko-KR" altLang="en-US" smtClean="0"/>
              <a:pPr/>
              <a:t>2010-02-05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CE70-EE40-41D5-B243-A7DCF507B4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9D17-A9B6-4EC0-BA34-11309891AD0C}" type="datetimeFigureOut">
              <a:rPr lang="ko-KR" altLang="en-US" smtClean="0"/>
              <a:pPr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CE70-EE40-41D5-B243-A7DCF507B4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9D17-A9B6-4EC0-BA34-11309891AD0C}" type="datetimeFigureOut">
              <a:rPr lang="ko-KR" altLang="en-US" smtClean="0"/>
              <a:pPr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CE70-EE40-41D5-B243-A7DCF507B4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9D17-A9B6-4EC0-BA34-11309891AD0C}" type="datetimeFigureOut">
              <a:rPr lang="ko-KR" altLang="en-US" smtClean="0"/>
              <a:pPr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CE70-EE40-41D5-B243-A7DCF507B4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9D17-A9B6-4EC0-BA34-11309891AD0C}" type="datetimeFigureOut">
              <a:rPr lang="ko-KR" altLang="en-US" smtClean="0"/>
              <a:pPr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CE70-EE40-41D5-B243-A7DCF507B4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9D17-A9B6-4EC0-BA34-11309891AD0C}" type="datetimeFigureOut">
              <a:rPr lang="ko-KR" altLang="en-US" smtClean="0"/>
              <a:pPr/>
              <a:t>2010-02-05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CE70-EE40-41D5-B243-A7DCF507B4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9D17-A9B6-4EC0-BA34-11309891AD0C}" type="datetimeFigureOut">
              <a:rPr lang="ko-KR" altLang="en-US" smtClean="0"/>
              <a:pPr/>
              <a:t>2010-02-05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CE70-EE40-41D5-B243-A7DCF507B4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9D17-A9B6-4EC0-BA34-11309891AD0C}" type="datetimeFigureOut">
              <a:rPr lang="ko-KR" altLang="en-US" smtClean="0"/>
              <a:pPr/>
              <a:t>2010-02-05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CE70-EE40-41D5-B243-A7DCF507B4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9D17-A9B6-4EC0-BA34-11309891AD0C}" type="datetimeFigureOut">
              <a:rPr lang="ko-KR" altLang="en-US" smtClean="0"/>
              <a:pPr/>
              <a:t>2010-02-05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CE70-EE40-41D5-B243-A7DCF507B4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9D17-A9B6-4EC0-BA34-11309891AD0C}" type="datetimeFigureOut">
              <a:rPr lang="ko-KR" altLang="en-US" smtClean="0"/>
              <a:pPr/>
              <a:t>2010-02-05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CE70-EE40-41D5-B243-A7DCF507B4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9D17-A9B6-4EC0-BA34-11309891AD0C}" type="datetimeFigureOut">
              <a:rPr lang="ko-KR" altLang="en-US" smtClean="0"/>
              <a:pPr/>
              <a:t>2010-02-05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F0CE70-EE40-41D5-B243-A7DCF507B4C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B19D17-A9B6-4EC0-BA34-11309891AD0C}" type="datetimeFigureOut">
              <a:rPr lang="ko-KR" altLang="en-US" smtClean="0"/>
              <a:pPr/>
              <a:t>2010-02-05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0CE70-EE40-41D5-B243-A7DCF507B4C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85720" y="2428868"/>
            <a:ext cx="8501122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8800" dirty="0" smtClean="0"/>
              <a:t>ODBC</a:t>
            </a:r>
            <a:r>
              <a:rPr lang="en-US" altLang="ko-KR" sz="6600" dirty="0" smtClean="0"/>
              <a:t/>
            </a:r>
            <a:br>
              <a:rPr lang="en-US" altLang="ko-KR" sz="6600" dirty="0" smtClean="0"/>
            </a:br>
            <a:r>
              <a:rPr lang="en-US" altLang="ko-KR" sz="5400" dirty="0" smtClean="0"/>
              <a:t>(</a:t>
            </a:r>
            <a:r>
              <a:rPr lang="en-US" altLang="ko-KR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</a:t>
            </a:r>
            <a:r>
              <a:rPr lang="en-US" altLang="ko-KR" sz="5400" dirty="0" smtClean="0"/>
              <a:t>pen </a:t>
            </a:r>
            <a:r>
              <a:rPr lang="en-US" altLang="ko-KR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</a:t>
            </a:r>
            <a:r>
              <a:rPr lang="en-US" altLang="ko-KR" sz="5400" dirty="0" err="1" smtClean="0"/>
              <a:t>ata</a:t>
            </a:r>
            <a:r>
              <a:rPr lang="en-US" altLang="ko-KR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</a:t>
            </a:r>
            <a:r>
              <a:rPr lang="en-US" altLang="ko-KR" sz="5400" dirty="0" err="1" smtClean="0"/>
              <a:t>ase</a:t>
            </a:r>
            <a:r>
              <a:rPr lang="en-US" altLang="ko-KR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</a:t>
            </a:r>
            <a:r>
              <a:rPr lang="en-US" altLang="ko-KR" sz="5400" dirty="0" err="1" smtClean="0"/>
              <a:t>onnectivity</a:t>
            </a:r>
            <a:r>
              <a:rPr lang="en-US" altLang="ko-KR" sz="5400" dirty="0" smtClean="0"/>
              <a:t>)</a:t>
            </a:r>
            <a:endParaRPr lang="ko-KR" altLang="en-US" sz="5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42910" y="4786322"/>
            <a:ext cx="7854696" cy="843406"/>
          </a:xfrm>
        </p:spPr>
        <p:txBody>
          <a:bodyPr>
            <a:normAutofit/>
          </a:bodyPr>
          <a:lstStyle/>
          <a:p>
            <a:r>
              <a:rPr lang="ko-KR" altLang="en-US" sz="4000" dirty="0" smtClean="0"/>
              <a:t>설 성 훈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환경 핸들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환경의 현재상태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진단 정보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환경의 속성</a:t>
            </a:r>
            <a:r>
              <a:rPr lang="en-US" altLang="ko-KR" dirty="0" smtClean="0"/>
              <a:t>, </a:t>
            </a:r>
            <a:r>
              <a:rPr lang="ko-KR" altLang="en-US" b="1" dirty="0" smtClean="0">
                <a:solidFill>
                  <a:srgbClr val="0070C0"/>
                </a:solidFill>
              </a:rPr>
              <a:t>연결에 대한 정보</a:t>
            </a:r>
            <a:r>
              <a:rPr lang="ko-KR" altLang="en-US" dirty="0" smtClean="0"/>
              <a:t> 등의 정보들이 저장되어 있음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sz="2200" dirty="0" smtClean="0"/>
              <a:t>연결은 프로그램이 어떤 데이터에 소스에 연결되어 있는지에 대한 정보를 가지고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연결들의 목록이 환경에 저장됨</a:t>
            </a:r>
            <a:r>
              <a:rPr lang="en-US" altLang="ko-KR" sz="2200" dirty="0" smtClean="0"/>
              <a:t>.</a:t>
            </a:r>
          </a:p>
          <a:p>
            <a:r>
              <a:rPr lang="ko-KR" altLang="en-US" sz="2000" dirty="0" smtClean="0"/>
              <a:t>예제</a:t>
            </a:r>
            <a:endParaRPr lang="en-US" altLang="ko-KR" sz="2000" dirty="0" smtClean="0"/>
          </a:p>
          <a:p>
            <a:r>
              <a:rPr lang="en-US" altLang="ko-KR" sz="2000" dirty="0" err="1" smtClean="0"/>
              <a:t>SQLAllocHandle</a:t>
            </a:r>
            <a:r>
              <a:rPr lang="en-US" altLang="ko-KR" sz="2000" dirty="0" smtClean="0"/>
              <a:t>(SQL_HANDLE_ENV, SQL_NULL_HANDLE, &amp;</a:t>
            </a:r>
            <a:r>
              <a:rPr lang="en-US" altLang="ko-KR" sz="2000" dirty="0" err="1" smtClean="0"/>
              <a:t>hEnv</a:t>
            </a:r>
            <a:r>
              <a:rPr lang="en-US" altLang="ko-KR" sz="2000" dirty="0" smtClean="0"/>
              <a:t>);</a:t>
            </a:r>
          </a:p>
          <a:p>
            <a:r>
              <a:rPr lang="en-US" altLang="ko-KR" sz="2000" dirty="0" err="1" smtClean="0"/>
              <a:t>SQLSetEnvAttr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hEnv,SQL_ATTR_ODBC_VERSION</a:t>
            </a:r>
            <a:r>
              <a:rPr lang="en-US" altLang="ko-KR" sz="2000" dirty="0" smtClean="0"/>
              <a:t>,(SQLPOINTER)SQL_OV_ODBC3,SQL_IS_INTEGER);</a:t>
            </a:r>
          </a:p>
          <a:p>
            <a:pPr lvl="1"/>
            <a:r>
              <a:rPr lang="en-US" altLang="ko-KR" sz="1800" dirty="0" smtClean="0"/>
              <a:t>1</a:t>
            </a:r>
            <a:r>
              <a:rPr lang="ko-KR" altLang="en-US" sz="1800" dirty="0" smtClean="0"/>
              <a:t>번째 인자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환경핸들  </a:t>
            </a:r>
            <a:r>
              <a:rPr lang="en-US" altLang="ko-KR" sz="1800" dirty="0" smtClean="0"/>
              <a:t>2</a:t>
            </a:r>
            <a:r>
              <a:rPr lang="ko-KR" altLang="en-US" sz="1800" dirty="0" smtClean="0"/>
              <a:t>번째 인자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설정하고자 하는 속성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3</a:t>
            </a:r>
            <a:r>
              <a:rPr lang="ko-KR" altLang="en-US" sz="1800" dirty="0" smtClean="0"/>
              <a:t>번째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인자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속성 값    </a:t>
            </a:r>
            <a:r>
              <a:rPr lang="en-US" altLang="ko-KR" sz="1800" dirty="0" smtClean="0"/>
              <a:t>4</a:t>
            </a:r>
            <a:r>
              <a:rPr lang="ko-KR" altLang="en-US" sz="1800" dirty="0" smtClean="0"/>
              <a:t>번째 인자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속성값의 길이</a:t>
            </a:r>
            <a:endParaRPr lang="en-US" altLang="ko-KR" sz="1800" dirty="0" smtClean="0"/>
          </a:p>
          <a:p>
            <a:pPr lvl="1">
              <a:buNone/>
            </a:pP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pPr>
              <a:buNone/>
            </a:pPr>
            <a:endParaRPr lang="en-US" altLang="ko-KR" sz="2000" dirty="0" smtClean="0"/>
          </a:p>
          <a:p>
            <a:pPr lvl="1">
              <a:buNone/>
            </a:pPr>
            <a:endParaRPr lang="en-US" altLang="ko-KR" sz="2000" dirty="0" smtClean="0"/>
          </a:p>
        </p:txBody>
      </p:sp>
      <p:sp>
        <p:nvSpPr>
          <p:cNvPr id="4" name="오른쪽 화살표 3"/>
          <p:cNvSpPr/>
          <p:nvPr/>
        </p:nvSpPr>
        <p:spPr>
          <a:xfrm>
            <a:off x="571472" y="2928934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연결 핸들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연결</a:t>
            </a:r>
            <a:r>
              <a:rPr lang="en-US" altLang="ko-KR" dirty="0" smtClean="0">
                <a:solidFill>
                  <a:srgbClr val="FF0000"/>
                </a:solidFill>
              </a:rPr>
              <a:t>: </a:t>
            </a:r>
            <a:r>
              <a:rPr lang="ko-KR" altLang="en-US" dirty="0" smtClean="0"/>
              <a:t>사용할 데이터의 소스와 드라이버에 대한 정보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연결핸들</a:t>
            </a:r>
            <a:r>
              <a:rPr lang="en-US" altLang="ko-KR" dirty="0" smtClean="0">
                <a:solidFill>
                  <a:srgbClr val="FF0000"/>
                </a:solidFill>
              </a:rPr>
              <a:t>: </a:t>
            </a:r>
            <a:r>
              <a:rPr lang="ko-KR" altLang="en-US" dirty="0" smtClean="0"/>
              <a:t>연결의 상태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진단 정보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명령 핸들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설명자 핸들의 목록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연결의 속성 등의 정보가 포함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err="1" smtClean="0"/>
              <a:t>SQLAllocHandle</a:t>
            </a:r>
            <a:r>
              <a:rPr lang="en-US" altLang="ko-KR" dirty="0" smtClean="0"/>
              <a:t>(SQL_HANDLE_DBC, </a:t>
            </a:r>
            <a:r>
              <a:rPr lang="en-US" altLang="ko-KR" dirty="0" err="1" smtClean="0"/>
              <a:t>hEnv,&amp;hDbc</a:t>
            </a:r>
            <a:r>
              <a:rPr lang="en-US" altLang="ko-KR" dirty="0" smtClean="0"/>
              <a:t>);         </a:t>
            </a:r>
            <a:r>
              <a:rPr lang="ko-KR" altLang="en-US" dirty="0" smtClean="0"/>
              <a:t>이 함수 호출로 연결 핸들을 할당시켜줌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오른쪽 화살표 3"/>
          <p:cNvSpPr/>
          <p:nvPr/>
        </p:nvSpPr>
        <p:spPr>
          <a:xfrm>
            <a:off x="500034" y="4143380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연결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실제 데이터 소스와 연결</a:t>
            </a:r>
            <a:r>
              <a:rPr lang="en-US" altLang="ko-KR" sz="2400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Autofit/>
          </a:bodyPr>
          <a:lstStyle/>
          <a:p>
            <a:r>
              <a:rPr lang="en-US" altLang="ko-KR" sz="1800" dirty="0" err="1" smtClean="0"/>
              <a:t>SQLConnect</a:t>
            </a:r>
            <a:r>
              <a:rPr lang="en-US" altLang="ko-KR" sz="1800" dirty="0" smtClean="0"/>
              <a:t>, </a:t>
            </a:r>
            <a:r>
              <a:rPr lang="en-US" altLang="ko-KR" sz="1800" dirty="0" err="1" smtClean="0">
                <a:solidFill>
                  <a:srgbClr val="FF0000"/>
                </a:solidFill>
              </a:rPr>
              <a:t>SQLDriverConnect</a:t>
            </a:r>
            <a:r>
              <a:rPr lang="en-US" altLang="ko-KR" sz="1800" dirty="0" smtClean="0"/>
              <a:t>, </a:t>
            </a:r>
            <a:r>
              <a:rPr lang="en-US" altLang="ko-KR" sz="1800" dirty="0" err="1" smtClean="0"/>
              <a:t>SQLBrowseconnect</a:t>
            </a:r>
            <a:endParaRPr lang="en-US" altLang="ko-KR" sz="1800" dirty="0" smtClean="0"/>
          </a:p>
          <a:p>
            <a:r>
              <a:rPr lang="en-US" altLang="ko-KR" sz="1800" dirty="0" smtClean="0"/>
              <a:t>SQLRETURN</a:t>
            </a:r>
            <a:r>
              <a:rPr lang="ko-KR" altLang="en-US" sz="1800" dirty="0" smtClean="0"/>
              <a:t> </a:t>
            </a:r>
            <a:r>
              <a:rPr lang="en-US" altLang="ko-KR" sz="1800" dirty="0" err="1" smtClean="0"/>
              <a:t>SQLDriverConnect</a:t>
            </a:r>
            <a:r>
              <a:rPr lang="en-US" altLang="ko-KR" sz="1800" dirty="0" smtClean="0"/>
              <a:t>(</a:t>
            </a:r>
          </a:p>
          <a:p>
            <a:pPr>
              <a:buNone/>
            </a:pPr>
            <a:r>
              <a:rPr lang="en-US" altLang="ko-KR" sz="1800" dirty="0" smtClean="0"/>
              <a:t>	  SQLHDBC </a:t>
            </a:r>
            <a:r>
              <a:rPr lang="en-US" altLang="ko-KR" sz="1800" dirty="0" err="1" smtClean="0"/>
              <a:t>ConnectionHandle</a:t>
            </a:r>
            <a:r>
              <a:rPr lang="en-US" altLang="ko-KR" sz="1800" dirty="0" smtClean="0"/>
              <a:t>,	</a:t>
            </a:r>
            <a:r>
              <a:rPr lang="en-US" altLang="ko-KR" sz="1800" dirty="0" smtClean="0">
                <a:solidFill>
                  <a:srgbClr val="006600"/>
                </a:solidFill>
              </a:rPr>
              <a:t>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할당한 연결 핸들</a:t>
            </a:r>
            <a:endParaRPr lang="en-US" altLang="ko-KR" sz="1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1800" dirty="0" smtClean="0"/>
              <a:t> 	  SQLHWND </a:t>
            </a:r>
            <a:r>
              <a:rPr lang="en-US" altLang="ko-KR" sz="1800" dirty="0" err="1" smtClean="0"/>
              <a:t>WindowHandle</a:t>
            </a:r>
            <a:r>
              <a:rPr lang="en-US" altLang="ko-KR" sz="1400" dirty="0" smtClean="0"/>
              <a:t>,          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메인 윈도우의 핸들</a:t>
            </a:r>
            <a:endParaRPr lang="en-US" altLang="ko-KR" sz="1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1800" dirty="0" smtClean="0"/>
              <a:t>	  SQLCHAR *</a:t>
            </a:r>
            <a:r>
              <a:rPr lang="en-US" altLang="ko-KR" sz="1800" dirty="0" err="1" smtClean="0"/>
              <a:t>InconnectionString</a:t>
            </a:r>
            <a:r>
              <a:rPr lang="en-US" altLang="ko-KR" sz="1800" dirty="0" smtClean="0"/>
              <a:t>, 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연결정보를 지정하는 연결 문자열</a:t>
            </a:r>
            <a:endParaRPr lang="en-US" altLang="ko-KR" sz="1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1800" dirty="0" smtClean="0"/>
              <a:t> 	  SQLSMALLINT StringLength1 ,   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연결 문자열의 길이</a:t>
            </a:r>
            <a:endParaRPr lang="en-US" altLang="ko-KR" sz="1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1800" dirty="0" smtClean="0"/>
              <a:t> 	  SQLCHAR *</a:t>
            </a:r>
            <a:r>
              <a:rPr lang="en-US" altLang="ko-KR" sz="1800" dirty="0" err="1" smtClean="0"/>
              <a:t>OutConnectionString</a:t>
            </a:r>
            <a:r>
              <a:rPr lang="en-US" altLang="ko-KR" sz="1800" dirty="0" smtClean="0"/>
              <a:t>,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함수가 실행 중에 구성한 연결 문자열을 돌려받기   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		        	                               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위한 문자열의 버퍼                   </a:t>
            </a:r>
            <a:endParaRPr lang="en-US" altLang="ko-KR" sz="1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1800" dirty="0" smtClean="0"/>
              <a:t>       SQLSMALLINT </a:t>
            </a:r>
            <a:r>
              <a:rPr lang="en-US" altLang="ko-KR" sz="1800" dirty="0" err="1" smtClean="0"/>
              <a:t>BufferLength</a:t>
            </a:r>
            <a:r>
              <a:rPr lang="en-US" altLang="ko-KR" sz="1800" dirty="0" smtClean="0"/>
              <a:t>,       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 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버퍼의 길이</a:t>
            </a:r>
            <a:endParaRPr lang="en-US" altLang="ko-KR" sz="1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1800" dirty="0" smtClean="0"/>
              <a:t>	  SQLSMALLINT *StringLength2Ptr,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문자열 길이의 번지</a:t>
            </a:r>
            <a:endParaRPr lang="en-US" altLang="ko-KR" sz="1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1800" dirty="0" smtClean="0"/>
              <a:t> 	  SQLUSMALLINT </a:t>
            </a:r>
            <a:r>
              <a:rPr lang="en-US" altLang="ko-KR" sz="1800" dirty="0" err="1" smtClean="0"/>
              <a:t>DriverCompletion</a:t>
            </a:r>
            <a:r>
              <a:rPr lang="en-US" altLang="ko-KR" sz="1800" dirty="0" smtClean="0"/>
              <a:t>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드라이버 옵션</a:t>
            </a:r>
            <a:endParaRPr lang="en-US" altLang="ko-KR" sz="1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1800" dirty="0" smtClean="0"/>
              <a:t>); </a:t>
            </a:r>
          </a:p>
          <a:p>
            <a:pPr>
              <a:buNone/>
            </a:pPr>
            <a:r>
              <a:rPr lang="en-US" altLang="ko-KR" sz="1600" dirty="0" smtClean="0">
                <a:sym typeface="Wingdings" pitchFamily="2" charset="2"/>
              </a:rPr>
              <a:t></a:t>
            </a:r>
            <a:r>
              <a:rPr lang="en-US" altLang="ko-KR" sz="1600" dirty="0" smtClean="0"/>
              <a:t> 5~8</a:t>
            </a:r>
            <a:r>
              <a:rPr lang="ko-KR" altLang="en-US" sz="1600" dirty="0" smtClean="0"/>
              <a:t>번째 인자는 정보가 불완전할 경우 사용자가 추가 정보를 대화상자로 요구하고 완성된 문자열을 </a:t>
            </a:r>
            <a:r>
              <a:rPr lang="ko-KR" altLang="en-US" sz="1600" dirty="0" err="1" smtClean="0"/>
              <a:t>리턴할</a:t>
            </a:r>
            <a:r>
              <a:rPr lang="ko-KR" altLang="en-US" sz="1600" dirty="0" smtClean="0"/>
              <a:t> 때 쓰인다</a:t>
            </a:r>
            <a:r>
              <a:rPr lang="en-US" altLang="ko-KR" sz="1600" dirty="0" smtClean="0"/>
              <a:t>.</a:t>
            </a:r>
          </a:p>
          <a:p>
            <a:pPr>
              <a:buNone/>
            </a:pPr>
            <a:r>
              <a:rPr lang="en-US" altLang="ko-KR" sz="1600" i="1" dirty="0" smtClean="0"/>
              <a:t>(</a:t>
            </a:r>
            <a:r>
              <a:rPr lang="ko-KR" altLang="en-US" sz="1600" i="1" dirty="0" smtClean="0"/>
              <a:t>참고</a:t>
            </a:r>
            <a:r>
              <a:rPr lang="en-US" altLang="ko-KR" sz="1600" i="1" dirty="0" smtClean="0"/>
              <a:t>) </a:t>
            </a:r>
            <a:r>
              <a:rPr lang="ko-KR" altLang="en-US" sz="1600" i="1" dirty="0" smtClean="0"/>
              <a:t>연결문자열이란</a:t>
            </a:r>
            <a:r>
              <a:rPr lang="en-US" altLang="ko-KR" sz="1600" i="1" dirty="0" smtClean="0"/>
              <a:t>, </a:t>
            </a:r>
            <a:r>
              <a:rPr lang="ko-KR" altLang="en-US" sz="1600" i="1" dirty="0" smtClean="0"/>
              <a:t>데이터 소스에 연결하기 위한 정보를 가지는 문자열</a:t>
            </a:r>
            <a:endParaRPr lang="ko-KR" alt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연결 예제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18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800" b="1" dirty="0" smtClean="0">
                <a:solidFill>
                  <a:srgbClr val="006600"/>
                </a:solidFill>
              </a:rPr>
              <a:t>함수 호출에 필요한 변수들</a:t>
            </a:r>
            <a:endParaRPr lang="en-US" altLang="ko-KR" sz="1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1800" dirty="0" smtClean="0"/>
              <a:t>SQLCHAR </a:t>
            </a:r>
            <a:r>
              <a:rPr lang="en-US" altLang="ko-KR" sz="1800" dirty="0" err="1" smtClean="0"/>
              <a:t>InCon</a:t>
            </a:r>
            <a:r>
              <a:rPr lang="en-US" altLang="ko-KR" sz="1800" dirty="0" smtClean="0"/>
              <a:t>[255];</a:t>
            </a:r>
          </a:p>
          <a:p>
            <a:pPr>
              <a:buNone/>
            </a:pPr>
            <a:r>
              <a:rPr lang="en-US" altLang="ko-KR" sz="1800" dirty="0" smtClean="0"/>
              <a:t>SQLCHAR </a:t>
            </a:r>
            <a:r>
              <a:rPr lang="en-US" altLang="ko-KR" sz="1800" dirty="0" err="1" smtClean="0"/>
              <a:t>OutCon</a:t>
            </a:r>
            <a:r>
              <a:rPr lang="en-US" altLang="ko-KR" sz="1800" dirty="0" smtClean="0"/>
              <a:t>[1024];</a:t>
            </a:r>
          </a:p>
          <a:p>
            <a:pPr>
              <a:buNone/>
            </a:pPr>
            <a:r>
              <a:rPr lang="en-US" altLang="ko-KR" sz="1800" dirty="0" smtClean="0"/>
              <a:t>SQLSMALLINT </a:t>
            </a:r>
            <a:r>
              <a:rPr lang="en-US" altLang="ko-KR" sz="1800" dirty="0" err="1" smtClean="0"/>
              <a:t>cbOutCon</a:t>
            </a:r>
            <a:r>
              <a:rPr lang="en-US" altLang="ko-KR" sz="1800" dirty="0" smtClean="0"/>
              <a:t>;</a:t>
            </a:r>
          </a:p>
          <a:p>
            <a:pPr>
              <a:buNone/>
            </a:pPr>
            <a:r>
              <a:rPr lang="en-US" altLang="ko-KR" sz="1800" dirty="0" smtClean="0"/>
              <a:t>TCHAR Dir[MAX_PATH]; 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b="1" dirty="0" smtClean="0">
                <a:solidFill>
                  <a:srgbClr val="006600"/>
                </a:solidFill>
              </a:rPr>
              <a:t>//MDB </a:t>
            </a:r>
            <a:r>
              <a:rPr lang="ko-KR" altLang="en-US" sz="1800" b="1" dirty="0" smtClean="0">
                <a:solidFill>
                  <a:srgbClr val="006600"/>
                </a:solidFill>
              </a:rPr>
              <a:t>파일에 연결하기</a:t>
            </a:r>
          </a:p>
          <a:p>
            <a:pPr>
              <a:buNone/>
            </a:pPr>
            <a:r>
              <a:rPr lang="en-US" altLang="ko-KR" sz="1800" dirty="0" err="1" smtClean="0"/>
              <a:t>GetCurrentDirectory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MAX_PATH,Dir</a:t>
            </a:r>
            <a:r>
              <a:rPr lang="en-US" altLang="ko-KR" sz="1800" dirty="0" smtClean="0"/>
              <a:t>);</a:t>
            </a:r>
          </a:p>
          <a:p>
            <a:pPr>
              <a:buNone/>
            </a:pPr>
            <a:r>
              <a:rPr lang="en-US" altLang="ko-KR" sz="1800" dirty="0" err="1" smtClean="0"/>
              <a:t>wsprintf</a:t>
            </a:r>
            <a:r>
              <a:rPr lang="en-US" altLang="ko-KR" sz="1800" dirty="0" smtClean="0"/>
              <a:t>((TCHAR *)</a:t>
            </a:r>
            <a:r>
              <a:rPr lang="en-US" altLang="ko-KR" sz="1800" dirty="0" err="1" smtClean="0"/>
              <a:t>InCon,</a:t>
            </a:r>
            <a:r>
              <a:rPr lang="en-US" altLang="ko-KR" sz="1800" dirty="0" err="1" smtClean="0">
                <a:solidFill>
                  <a:srgbClr val="FF0000"/>
                </a:solidFill>
              </a:rPr>
              <a:t>"DRIVER</a:t>
            </a:r>
            <a:r>
              <a:rPr lang="en-US" altLang="ko-KR" sz="1800" dirty="0" smtClean="0">
                <a:solidFill>
                  <a:srgbClr val="FF0000"/>
                </a:solidFill>
              </a:rPr>
              <a:t>={Microsoft Access Driver (*.mdb)};DBQ=%s\\Girl.mdb;"</a:t>
            </a:r>
            <a:r>
              <a:rPr lang="en-US" altLang="ko-KR" sz="1800" dirty="0" smtClean="0"/>
              <a:t>,Dir);</a:t>
            </a:r>
          </a:p>
          <a:p>
            <a:pPr>
              <a:buNone/>
            </a:pPr>
            <a:r>
              <a:rPr lang="en-US" altLang="ko-KR" sz="1800" dirty="0" err="1" smtClean="0"/>
              <a:t>SQLDriverConnect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hDbc,hDlgMain,InCon,sizeof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InCon</a:t>
            </a:r>
            <a:r>
              <a:rPr lang="en-US" altLang="ko-KR" sz="1800" dirty="0" smtClean="0"/>
              <a:t>),</a:t>
            </a:r>
            <a:r>
              <a:rPr lang="en-US" altLang="ko-KR" sz="1800" dirty="0" err="1" smtClean="0"/>
              <a:t>OutCon,sizeof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OutCon</a:t>
            </a:r>
            <a:r>
              <a:rPr lang="en-US" altLang="ko-KR" sz="1800" dirty="0" smtClean="0"/>
              <a:t>),&amp;</a:t>
            </a:r>
            <a:r>
              <a:rPr lang="en-US" altLang="ko-KR" sz="1800" dirty="0" err="1" smtClean="0"/>
              <a:t>cbOutCon</a:t>
            </a:r>
            <a:r>
              <a:rPr lang="en-US" altLang="ko-KR" sz="1800" dirty="0" smtClean="0"/>
              <a:t>, SQL_DRIVER_NOPROMPT);</a:t>
            </a:r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명령 핸들</a:t>
            </a:r>
            <a:r>
              <a:rPr lang="en-US" altLang="ko-KR" dirty="0" smtClean="0"/>
              <a:t>	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400" dirty="0" err="1" smtClean="0"/>
              <a:t>SQLAllocHandle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SQL_HANDLE_STMT,hDbc,&amp;hStmt</a:t>
            </a:r>
            <a:r>
              <a:rPr lang="en-US" altLang="ko-KR" sz="2400" dirty="0" smtClean="0"/>
              <a:t>);</a:t>
            </a:r>
          </a:p>
          <a:p>
            <a:endParaRPr lang="en-US" altLang="ko-KR" sz="2400" b="1" dirty="0" smtClean="0"/>
          </a:p>
          <a:p>
            <a:r>
              <a:rPr lang="ko-KR" altLang="en-US" sz="2400" b="1" dirty="0" smtClean="0"/>
              <a:t>명령 실행 </a:t>
            </a:r>
            <a:r>
              <a:rPr lang="en-US" altLang="ko-KR" sz="2400" b="1" dirty="0" smtClean="0"/>
              <a:t>(SQL</a:t>
            </a:r>
            <a:r>
              <a:rPr lang="ko-KR" altLang="en-US" sz="2400" b="1" dirty="0" smtClean="0"/>
              <a:t>문을 실행시켜줌</a:t>
            </a:r>
            <a:r>
              <a:rPr lang="en-US" altLang="ko-KR" sz="2400" b="1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SQLRETURN </a:t>
            </a:r>
            <a:r>
              <a:rPr lang="en-US" altLang="ko-KR" dirty="0" err="1" smtClean="0"/>
              <a:t>SQLExecDirect</a:t>
            </a:r>
            <a:r>
              <a:rPr lang="en-US" altLang="ko-KR" dirty="0" smtClean="0"/>
              <a:t>(</a:t>
            </a:r>
          </a:p>
          <a:p>
            <a:pPr>
              <a:buNone/>
            </a:pPr>
            <a:r>
              <a:rPr lang="en-US" altLang="ko-KR" dirty="0" smtClean="0"/>
              <a:t>   SQLHSTMT </a:t>
            </a:r>
            <a:r>
              <a:rPr lang="en-US" altLang="ko-KR" dirty="0" err="1" smtClean="0"/>
              <a:t>StatementHandle</a:t>
            </a:r>
            <a:r>
              <a:rPr lang="en-US" altLang="ko-KR" dirty="0" smtClean="0"/>
              <a:t>, </a:t>
            </a:r>
            <a:r>
              <a:rPr lang="en-US" altLang="ko-KR" sz="1800" dirty="0" smtClean="0">
                <a:solidFill>
                  <a:srgbClr val="006600"/>
                </a:solidFill>
              </a:rPr>
              <a:t>//</a:t>
            </a:r>
            <a:r>
              <a:rPr lang="ko-KR" altLang="en-US" sz="1800" dirty="0" smtClean="0">
                <a:solidFill>
                  <a:srgbClr val="006600"/>
                </a:solidFill>
              </a:rPr>
              <a:t>명령핸들</a:t>
            </a:r>
            <a:endParaRPr lang="en-US" altLang="ko-KR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dirty="0" smtClean="0"/>
              <a:t>   SQLCHAR* </a:t>
            </a:r>
            <a:r>
              <a:rPr lang="en-US" altLang="ko-KR" dirty="0" err="1" smtClean="0"/>
              <a:t>StatemnetText</a:t>
            </a:r>
            <a:r>
              <a:rPr lang="en-US" altLang="ko-KR" dirty="0" smtClean="0"/>
              <a:t>,       </a:t>
            </a:r>
            <a:r>
              <a:rPr lang="en-US" altLang="ko-KR" sz="1800" dirty="0" smtClean="0">
                <a:solidFill>
                  <a:srgbClr val="006600"/>
                </a:solidFill>
              </a:rPr>
              <a:t>//</a:t>
            </a:r>
            <a:r>
              <a:rPr lang="ko-KR" altLang="en-US" sz="1800" dirty="0" smtClean="0">
                <a:solidFill>
                  <a:srgbClr val="006600"/>
                </a:solidFill>
              </a:rPr>
              <a:t>실행할 </a:t>
            </a:r>
            <a:r>
              <a:rPr lang="en-US" altLang="ko-KR" sz="1800" dirty="0" smtClean="0">
                <a:solidFill>
                  <a:srgbClr val="006600"/>
                </a:solidFill>
              </a:rPr>
              <a:t>SQL</a:t>
            </a:r>
            <a:r>
              <a:rPr lang="ko-KR" altLang="en-US" sz="1800" dirty="0" smtClean="0">
                <a:solidFill>
                  <a:srgbClr val="006600"/>
                </a:solidFill>
              </a:rPr>
              <a:t>문</a:t>
            </a:r>
            <a:endParaRPr lang="en-US" altLang="ko-KR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dirty="0" smtClean="0"/>
              <a:t>   SQLINTEGER </a:t>
            </a:r>
            <a:r>
              <a:rPr lang="en-US" altLang="ko-KR" dirty="0" err="1" smtClean="0"/>
              <a:t>TextLength</a:t>
            </a:r>
            <a:r>
              <a:rPr lang="en-US" altLang="ko-KR" dirty="0" smtClean="0"/>
              <a:t>          </a:t>
            </a:r>
            <a:r>
              <a:rPr lang="en-US" altLang="ko-KR" sz="1800" dirty="0" smtClean="0">
                <a:solidFill>
                  <a:srgbClr val="006600"/>
                </a:solidFill>
              </a:rPr>
              <a:t>//SQL</a:t>
            </a:r>
            <a:r>
              <a:rPr lang="ko-KR" altLang="en-US" sz="1800" dirty="0" smtClean="0">
                <a:solidFill>
                  <a:srgbClr val="006600"/>
                </a:solidFill>
              </a:rPr>
              <a:t>문의 길이</a:t>
            </a:r>
            <a:endParaRPr lang="en-US" altLang="ko-KR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dirty="0" smtClean="0"/>
              <a:t>);</a:t>
            </a:r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sz="2400" dirty="0" err="1" smtClean="0"/>
              <a:t>SQLExecDirect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hStmt</a:t>
            </a:r>
            <a:r>
              <a:rPr lang="en-US" altLang="ko-KR" sz="2400" dirty="0" smtClean="0"/>
              <a:t>,(SQLCHAR *)</a:t>
            </a:r>
            <a:r>
              <a:rPr lang="en-US" altLang="ko-KR" sz="2400" dirty="0" smtClean="0">
                <a:solidFill>
                  <a:srgbClr val="FF0000"/>
                </a:solidFill>
              </a:rPr>
              <a:t>"select name from </a:t>
            </a:r>
            <a:r>
              <a:rPr lang="en-US" altLang="ko-KR" sz="2400" dirty="0" err="1" smtClean="0">
                <a:solidFill>
                  <a:srgbClr val="FF0000"/>
                </a:solidFill>
              </a:rPr>
              <a:t>girl"</a:t>
            </a:r>
            <a:r>
              <a:rPr lang="en-US" altLang="ko-KR" sz="2400" dirty="0" err="1" smtClean="0"/>
              <a:t>,SQL_NTS</a:t>
            </a:r>
            <a:r>
              <a:rPr lang="en-US" altLang="ko-KR" sz="2400" dirty="0" smtClean="0"/>
              <a:t>);</a:t>
            </a:r>
            <a:endParaRPr lang="ko-KR" altLang="en-US" sz="2400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명령 핸들 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sz="2800" dirty="0" err="1" smtClean="0"/>
              <a:t>SQLExecDirect</a:t>
            </a:r>
            <a:r>
              <a:rPr lang="en-US" altLang="ko-KR" sz="2800" dirty="0" smtClean="0"/>
              <a:t>(</a:t>
            </a:r>
            <a:r>
              <a:rPr lang="en-US" altLang="ko-KR" sz="2800" dirty="0" err="1" smtClean="0"/>
              <a:t>hStmt</a:t>
            </a:r>
            <a:r>
              <a:rPr lang="en-US" altLang="ko-KR" sz="2800" dirty="0" smtClean="0"/>
              <a:t>,(SQLCHAR *)</a:t>
            </a:r>
            <a:r>
              <a:rPr lang="en-US" altLang="ko-KR" sz="2800" dirty="0" smtClean="0">
                <a:solidFill>
                  <a:srgbClr val="FF0000"/>
                </a:solidFill>
              </a:rPr>
              <a:t>"select name from </a:t>
            </a:r>
            <a:r>
              <a:rPr lang="en-US" altLang="ko-KR" sz="2800" dirty="0" err="1" smtClean="0">
                <a:solidFill>
                  <a:srgbClr val="FF0000"/>
                </a:solidFill>
              </a:rPr>
              <a:t>girl"</a:t>
            </a:r>
            <a:r>
              <a:rPr lang="en-US" altLang="ko-KR" sz="2800" dirty="0" err="1" smtClean="0"/>
              <a:t>,SQL_NTS</a:t>
            </a:r>
            <a:r>
              <a:rPr lang="en-US" altLang="ko-KR" sz="2800" dirty="0" smtClean="0"/>
              <a:t>);</a:t>
            </a:r>
            <a:endParaRPr lang="ko-KR" altLang="en-US" sz="2800" dirty="0" smtClean="0"/>
          </a:p>
          <a:p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smtClean="0">
                <a:solidFill>
                  <a:srgbClr val="FF0000"/>
                </a:solidFill>
              </a:rPr>
              <a:t>"</a:t>
            </a:r>
            <a:r>
              <a:rPr lang="en-US" altLang="ko-KR" dirty="0" smtClean="0">
                <a:solidFill>
                  <a:srgbClr val="FF0000"/>
                </a:solidFill>
              </a:rPr>
              <a:t>Delete from girl where name='%s</a:t>
            </a:r>
            <a:r>
              <a:rPr lang="en-US" altLang="ko-KR" dirty="0" smtClean="0">
                <a:solidFill>
                  <a:srgbClr val="FF0000"/>
                </a:solidFill>
              </a:rPr>
              <a:t>'“</a:t>
            </a:r>
          </a:p>
          <a:p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smtClean="0">
                <a:solidFill>
                  <a:srgbClr val="FF0000"/>
                </a:solidFill>
              </a:rPr>
              <a:t>"</a:t>
            </a:r>
            <a:r>
              <a:rPr lang="en-US" altLang="ko-KR" dirty="0" smtClean="0">
                <a:solidFill>
                  <a:srgbClr val="FF0000"/>
                </a:solidFill>
              </a:rPr>
              <a:t>Update girl set name='%s', </a:t>
            </a:r>
            <a:r>
              <a:rPr lang="en-US" altLang="ko-KR" dirty="0" smtClean="0">
                <a:solidFill>
                  <a:srgbClr val="FF0000"/>
                </a:solidFill>
              </a:rPr>
              <a:t>where </a:t>
            </a:r>
            <a:r>
              <a:rPr lang="en-US" altLang="ko-KR" dirty="0" smtClean="0">
                <a:solidFill>
                  <a:srgbClr val="FF0000"/>
                </a:solidFill>
              </a:rPr>
              <a:t>name='%s'"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바인딩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결과 셋의 </a:t>
            </a:r>
            <a:r>
              <a:rPr lang="ko-KR" altLang="en-US" dirty="0" err="1" smtClean="0"/>
              <a:t>컬럼과</a:t>
            </a:r>
            <a:r>
              <a:rPr lang="ko-KR" altLang="en-US" dirty="0" smtClean="0"/>
              <a:t> 변수를 연결하는 동작</a:t>
            </a:r>
            <a:endParaRPr lang="en-US" altLang="ko-KR" dirty="0" smtClean="0"/>
          </a:p>
          <a:p>
            <a:pPr lvl="1"/>
            <a:r>
              <a:rPr lang="ko-KR" altLang="en-US" sz="1800" dirty="0" smtClean="0"/>
              <a:t>결과 셋</a:t>
            </a:r>
            <a:r>
              <a:rPr lang="en-US" altLang="ko-KR" sz="1800" dirty="0" smtClean="0"/>
              <a:t>(Result Set: Select</a:t>
            </a:r>
            <a:r>
              <a:rPr lang="ko-KR" altLang="en-US" sz="1800" dirty="0" smtClean="0"/>
              <a:t>문이 리턴 하는 레코드 집합</a:t>
            </a:r>
            <a:r>
              <a:rPr lang="en-US" altLang="ko-KR" sz="1800" dirty="0" smtClean="0"/>
              <a:t>)</a:t>
            </a:r>
          </a:p>
          <a:p>
            <a:r>
              <a:rPr lang="ko-KR" altLang="en-US" sz="2000" dirty="0" smtClean="0"/>
              <a:t>결과 값을 돌려 받기 위해 사용됨</a:t>
            </a:r>
            <a:r>
              <a:rPr lang="en-US" altLang="ko-KR" sz="2000" dirty="0" smtClean="0"/>
              <a:t>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SQLRETURN </a:t>
            </a:r>
            <a:r>
              <a:rPr lang="en-US" altLang="ko-KR" sz="2000" dirty="0" err="1" smtClean="0"/>
              <a:t>SQLBindCol</a:t>
            </a:r>
            <a:r>
              <a:rPr lang="en-US" altLang="ko-KR" sz="2000" dirty="0" smtClean="0"/>
              <a:t>(</a:t>
            </a:r>
          </a:p>
          <a:p>
            <a:pPr>
              <a:buNone/>
            </a:pPr>
            <a:r>
              <a:rPr lang="en-US" altLang="ko-KR" sz="2000" dirty="0" smtClean="0"/>
              <a:t>   SQLHSTMT </a:t>
            </a:r>
            <a:r>
              <a:rPr lang="en-US" altLang="ko-KR" sz="2000" dirty="0" err="1" smtClean="0"/>
              <a:t>StatementHandle</a:t>
            </a:r>
            <a:r>
              <a:rPr lang="en-US" altLang="ko-KR" sz="2000" dirty="0" smtClean="0"/>
              <a:t>,      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명령 핸들</a:t>
            </a:r>
            <a:endParaRPr lang="en-US" altLang="ko-KR" sz="20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2000" dirty="0" smtClean="0"/>
              <a:t>   SQLUSMALLINT </a:t>
            </a:r>
            <a:r>
              <a:rPr lang="en-US" altLang="ko-KR" sz="2000" dirty="0" err="1" smtClean="0"/>
              <a:t>ColumnNumber</a:t>
            </a:r>
            <a:r>
              <a:rPr lang="en-US" altLang="ko-KR" sz="2000" dirty="0" smtClean="0"/>
              <a:t>,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바인딩 될 </a:t>
            </a:r>
            <a:r>
              <a:rPr lang="ko-KR" altLang="en-US" sz="1400" b="1" dirty="0" err="1" smtClean="0">
                <a:solidFill>
                  <a:srgbClr val="006600"/>
                </a:solidFill>
              </a:rPr>
              <a:t>컬럼의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 번호</a:t>
            </a:r>
            <a:endParaRPr lang="en-US" altLang="ko-KR" sz="20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2000" dirty="0" smtClean="0"/>
              <a:t>   SQLSMALLINT </a:t>
            </a:r>
            <a:r>
              <a:rPr lang="en-US" altLang="ko-KR" sz="2000" dirty="0" err="1" smtClean="0"/>
              <a:t>TargetType</a:t>
            </a:r>
            <a:r>
              <a:rPr lang="en-US" altLang="ko-KR" sz="2000" dirty="0" smtClean="0"/>
              <a:t>,            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 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바인딩 되는 변수의 데이터 타입</a:t>
            </a:r>
            <a:endParaRPr lang="en-US" altLang="ko-KR" sz="20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2000" dirty="0" smtClean="0"/>
              <a:t>   SQLPOINTER </a:t>
            </a:r>
            <a:r>
              <a:rPr lang="en-US" altLang="ko-KR" sz="2000" dirty="0" err="1" smtClean="0"/>
              <a:t>TargetValuePtr</a:t>
            </a:r>
            <a:r>
              <a:rPr lang="en-US" altLang="ko-KR" sz="2000" dirty="0" smtClean="0"/>
              <a:t>,        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 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저장할 버퍼</a:t>
            </a:r>
            <a:endParaRPr lang="en-US" altLang="ko-KR" sz="20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2000" dirty="0" smtClean="0"/>
              <a:t>   SQLINTEGER </a:t>
            </a:r>
            <a:r>
              <a:rPr lang="en-US" altLang="ko-KR" sz="2000" dirty="0" err="1" smtClean="0"/>
              <a:t>BufferLength</a:t>
            </a:r>
            <a:r>
              <a:rPr lang="en-US" altLang="ko-KR" sz="2000" dirty="0" smtClean="0"/>
              <a:t>,           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 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버퍼의 길이</a:t>
            </a:r>
            <a:endParaRPr lang="en-US" altLang="ko-KR" sz="20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2000" dirty="0" smtClean="0"/>
              <a:t>   SQLLEN* </a:t>
            </a:r>
            <a:r>
              <a:rPr lang="en-US" altLang="ko-KR" sz="2000" dirty="0" err="1" smtClean="0"/>
              <a:t>StrLen_or_lnd</a:t>
            </a:r>
            <a:r>
              <a:rPr lang="en-US" altLang="ko-KR" sz="2000" dirty="0" smtClean="0"/>
              <a:t>                  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  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길이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or 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상태 값을 리턴 받을 변수의 번지</a:t>
            </a:r>
            <a:endParaRPr lang="en-US" altLang="ko-KR" sz="20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2000" dirty="0" smtClean="0"/>
              <a:t>);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바인딩 예제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800" dirty="0" smtClean="0"/>
              <a:t>SQLINTEGER </a:t>
            </a:r>
            <a:r>
              <a:rPr lang="en-US" altLang="ko-KR" sz="2800" dirty="0" err="1" smtClean="0"/>
              <a:t>lName,lAge</a:t>
            </a:r>
            <a:r>
              <a:rPr lang="en-US" altLang="ko-KR" sz="2800" dirty="0" smtClean="0"/>
              <a:t>;  </a:t>
            </a:r>
            <a:r>
              <a:rPr lang="en-US" altLang="ko-KR" sz="2000" dirty="0" smtClean="0">
                <a:solidFill>
                  <a:srgbClr val="006600"/>
                </a:solidFill>
              </a:rPr>
              <a:t>//</a:t>
            </a:r>
            <a:r>
              <a:rPr lang="ko-KR" altLang="en-US" sz="2000" dirty="0" smtClean="0">
                <a:solidFill>
                  <a:srgbClr val="006600"/>
                </a:solidFill>
              </a:rPr>
              <a:t>변수</a:t>
            </a:r>
            <a:endParaRPr lang="en-US" altLang="ko-KR" sz="2800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err="1" smtClean="0"/>
              <a:t>SQLBindCol</a:t>
            </a:r>
            <a:r>
              <a:rPr lang="en-US" altLang="ko-KR" sz="2800" dirty="0" smtClean="0"/>
              <a:t>(hStmt,1,SQL_C_CHAR,Name,sizeof(Name),&amp;</a:t>
            </a:r>
            <a:r>
              <a:rPr lang="en-US" altLang="ko-KR" sz="2800" dirty="0" err="1" smtClean="0"/>
              <a:t>lName</a:t>
            </a:r>
            <a:r>
              <a:rPr lang="en-US" altLang="ko-KR" sz="2800" dirty="0" smtClean="0"/>
              <a:t>);</a:t>
            </a:r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err="1" smtClean="0"/>
              <a:t>SQLBindCol</a:t>
            </a:r>
            <a:r>
              <a:rPr lang="en-US" altLang="ko-KR" sz="2800" dirty="0" smtClean="0"/>
              <a:t>(hStmt,2,SQL_C_ULONG,&amp;Age,0,&amp;lAge);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데이터 가져오기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마무리 하기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SQLRETURN</a:t>
            </a:r>
            <a:r>
              <a:rPr lang="ko-KR" altLang="en-US" sz="2000" dirty="0" smtClean="0"/>
              <a:t> </a:t>
            </a:r>
            <a:r>
              <a:rPr lang="en-US" altLang="ko-KR" sz="2000" dirty="0" err="1" smtClean="0"/>
              <a:t>SQLFetch</a:t>
            </a:r>
            <a:r>
              <a:rPr lang="en-US" altLang="ko-KR" sz="2000" dirty="0" smtClean="0"/>
              <a:t>(SQLHSTMT </a:t>
            </a:r>
            <a:r>
              <a:rPr lang="en-US" altLang="ko-KR" sz="2000" dirty="0" err="1" smtClean="0"/>
              <a:t>StatementHandle</a:t>
            </a:r>
            <a:r>
              <a:rPr lang="en-US" altLang="ko-KR" sz="2000" dirty="0" smtClean="0"/>
              <a:t>);  </a:t>
            </a:r>
            <a:r>
              <a:rPr lang="en-US" altLang="ko-KR" sz="20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2000" b="1" dirty="0" smtClean="0">
                <a:solidFill>
                  <a:srgbClr val="006600"/>
                </a:solidFill>
              </a:rPr>
              <a:t>명령핸들</a:t>
            </a:r>
            <a:endParaRPr lang="en-US" altLang="ko-KR" sz="2000" b="1" dirty="0" smtClean="0">
              <a:solidFill>
                <a:srgbClr val="006600"/>
              </a:solidFill>
            </a:endParaRPr>
          </a:p>
          <a:p>
            <a:pPr lvl="1"/>
            <a:r>
              <a:rPr lang="en-US" altLang="ko-KR" dirty="0" smtClean="0"/>
              <a:t>SQL_NO_DATA </a:t>
            </a:r>
            <a:r>
              <a:rPr lang="ko-KR" altLang="en-US" dirty="0" smtClean="0"/>
              <a:t>를 반복적으로 호출하면 결과 셋의 모든 레코드를 읽을 수 있음</a:t>
            </a:r>
            <a:endParaRPr lang="en-US" altLang="ko-KR" dirty="0" smtClean="0"/>
          </a:p>
          <a:p>
            <a:r>
              <a:rPr lang="ko-KR" altLang="en-US" dirty="0" smtClean="0"/>
              <a:t>마무리작업들</a:t>
            </a:r>
            <a:r>
              <a:rPr lang="en-US" altLang="ko-KR" dirty="0" smtClean="0"/>
              <a:t>..</a:t>
            </a:r>
          </a:p>
          <a:p>
            <a:pPr lvl="1"/>
            <a:r>
              <a:rPr lang="en-US" altLang="ko-KR" dirty="0" smtClean="0"/>
              <a:t>SQLCLOSECURSOR();  </a:t>
            </a:r>
            <a:r>
              <a:rPr lang="en-US" altLang="ko-KR" dirty="0" smtClean="0">
                <a:latin typeface="+mn-ea"/>
              </a:rPr>
              <a:t> </a:t>
            </a:r>
            <a:r>
              <a:rPr lang="en-US" altLang="ko-KR" sz="1200" b="1" dirty="0" smtClean="0">
                <a:solidFill>
                  <a:srgbClr val="006600"/>
                </a:solidFill>
                <a:latin typeface="+mn-ea"/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  <a:latin typeface="+mn-ea"/>
              </a:rPr>
              <a:t>명령핸들에</a:t>
            </a:r>
            <a:r>
              <a:rPr lang="en-US" altLang="ko-KR" sz="1400" b="1" dirty="0" smtClean="0">
                <a:solidFill>
                  <a:srgbClr val="006600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rgbClr val="006600"/>
                </a:solidFill>
                <a:latin typeface="+mn-ea"/>
              </a:rPr>
              <a:t>열려진 커서를 닫고 </a:t>
            </a:r>
            <a:r>
              <a:rPr lang="ko-KR" altLang="en-US" sz="1400" b="1" dirty="0" err="1" smtClean="0">
                <a:solidFill>
                  <a:srgbClr val="006600"/>
                </a:solidFill>
                <a:latin typeface="+mn-ea"/>
              </a:rPr>
              <a:t>결과셋을</a:t>
            </a:r>
            <a:r>
              <a:rPr lang="ko-KR" altLang="en-US" sz="1400" b="1" dirty="0" smtClean="0">
                <a:solidFill>
                  <a:srgbClr val="006600"/>
                </a:solidFill>
                <a:latin typeface="+mn-ea"/>
              </a:rPr>
              <a:t> 모두 버리는 함수</a:t>
            </a:r>
            <a:r>
              <a:rPr lang="en-US" altLang="ko-KR" sz="1200" b="1" dirty="0" smtClean="0">
                <a:solidFill>
                  <a:srgbClr val="006600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rgbClr val="006600"/>
                </a:solidFill>
                <a:latin typeface="+mn-ea"/>
              </a:rPr>
              <a:t>(</a:t>
            </a:r>
            <a:r>
              <a:rPr lang="ko-KR" altLang="en-US" sz="1400" b="1" dirty="0" smtClean="0">
                <a:solidFill>
                  <a:srgbClr val="006600"/>
                </a:solidFill>
                <a:latin typeface="+mn-ea"/>
              </a:rPr>
              <a:t>명령을 재사용하려면 반드시 </a:t>
            </a:r>
            <a:r>
              <a:rPr lang="ko-KR" altLang="en-US" sz="1400" b="1" dirty="0" err="1" smtClean="0">
                <a:solidFill>
                  <a:srgbClr val="006600"/>
                </a:solidFill>
                <a:latin typeface="+mn-ea"/>
              </a:rPr>
              <a:t>결과셋을</a:t>
            </a:r>
            <a:r>
              <a:rPr lang="ko-KR" altLang="en-US" sz="1200" b="1" dirty="0" smtClean="0">
                <a:solidFill>
                  <a:srgbClr val="006600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rgbClr val="006600"/>
                </a:solidFill>
                <a:latin typeface="+mn-ea"/>
              </a:rPr>
              <a:t>먼저 버리고 재사용 </a:t>
            </a:r>
            <a:r>
              <a:rPr lang="ko-KR" altLang="en-US" sz="1400" b="1" dirty="0" err="1" smtClean="0">
                <a:solidFill>
                  <a:srgbClr val="006600"/>
                </a:solidFill>
                <a:latin typeface="+mn-ea"/>
              </a:rPr>
              <a:t>해야함</a:t>
            </a:r>
            <a:r>
              <a:rPr lang="en-US" altLang="ko-KR" sz="1400" b="1" dirty="0" smtClean="0">
                <a:solidFill>
                  <a:srgbClr val="006600"/>
                </a:solidFill>
                <a:latin typeface="+mn-ea"/>
              </a:rPr>
              <a:t>)</a:t>
            </a:r>
            <a:endParaRPr lang="en-US" altLang="ko-KR" b="1" dirty="0" smtClean="0">
              <a:solidFill>
                <a:srgbClr val="006600"/>
              </a:solidFill>
              <a:latin typeface="+mn-ea"/>
            </a:endParaRPr>
          </a:p>
          <a:p>
            <a:pPr lvl="1"/>
            <a:r>
              <a:rPr lang="en-US" altLang="ko-KR" dirty="0" err="1" smtClean="0"/>
              <a:t>SQLFreeHandle</a:t>
            </a:r>
            <a:r>
              <a:rPr lang="en-US" altLang="ko-KR" dirty="0" smtClean="0"/>
              <a:t>();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할당된 핸들을 해제하는 함수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 (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할당된 순서의 역순으로 해제</a:t>
            </a:r>
            <a:r>
              <a:rPr lang="en-US" altLang="ko-KR" sz="1050" b="1" dirty="0" smtClean="0">
                <a:solidFill>
                  <a:srgbClr val="006600"/>
                </a:solidFill>
              </a:rPr>
              <a:t>)</a:t>
            </a:r>
            <a:endParaRPr lang="en-US" altLang="ko-KR" sz="1000" b="1" dirty="0" smtClean="0">
              <a:solidFill>
                <a:srgbClr val="006600"/>
              </a:solidFill>
            </a:endParaRPr>
          </a:p>
          <a:p>
            <a:pPr lvl="1"/>
            <a:r>
              <a:rPr lang="en-US" altLang="ko-KR" dirty="0" err="1" smtClean="0"/>
              <a:t>SQLDisconnect</a:t>
            </a:r>
            <a:r>
              <a:rPr lang="en-US" altLang="ko-KR" dirty="0" smtClean="0"/>
              <a:t>(); 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데이터 소스와의 연결을 끊음</a:t>
            </a:r>
            <a:endParaRPr lang="en-US" altLang="ko-KR" sz="1200" b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18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800" b="1" dirty="0" smtClean="0">
                <a:solidFill>
                  <a:srgbClr val="006600"/>
                </a:solidFill>
              </a:rPr>
              <a:t>읽어온 데이터 출력</a:t>
            </a:r>
          </a:p>
          <a:p>
            <a:pPr>
              <a:buNone/>
            </a:pPr>
            <a:r>
              <a:rPr lang="en-US" altLang="ko-KR" sz="1800" dirty="0" smtClean="0"/>
              <a:t>if(</a:t>
            </a:r>
            <a:r>
              <a:rPr lang="en-US" altLang="ko-KR" sz="1800" dirty="0" err="1" smtClean="0"/>
              <a:t>SQLFetch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hStmt</a:t>
            </a:r>
            <a:r>
              <a:rPr lang="en-US" altLang="ko-KR" sz="1800" dirty="0" smtClean="0"/>
              <a:t>) != SQL_NO_DATA)</a:t>
            </a:r>
          </a:p>
          <a:p>
            <a:pPr>
              <a:buNone/>
            </a:pPr>
            <a:r>
              <a:rPr lang="en-US" altLang="ko-KR" sz="1800" dirty="0" smtClean="0"/>
              <a:t>{</a:t>
            </a:r>
          </a:p>
          <a:p>
            <a:pPr>
              <a:buNone/>
            </a:pPr>
            <a:r>
              <a:rPr lang="en-US" altLang="ko-KR" sz="1800" dirty="0" smtClean="0"/>
              <a:t>		</a:t>
            </a:r>
            <a:r>
              <a:rPr lang="en-US" altLang="ko-KR" sz="1800" dirty="0" err="1" smtClean="0"/>
              <a:t>SetWindowText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hFName</a:t>
            </a:r>
            <a:r>
              <a:rPr lang="en-US" altLang="ko-KR" sz="1800" dirty="0" smtClean="0"/>
              <a:t>,(LPCTSTR)Name);</a:t>
            </a:r>
          </a:p>
          <a:p>
            <a:pPr>
              <a:buNone/>
            </a:pPr>
            <a:r>
              <a:rPr lang="en-US" altLang="ko-KR" sz="1800" dirty="0" smtClean="0"/>
              <a:t>		</a:t>
            </a:r>
            <a:r>
              <a:rPr lang="en-US" altLang="ko-KR" sz="1800" dirty="0" err="1" smtClean="0"/>
              <a:t>wsprintf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szSQL</a:t>
            </a:r>
            <a:r>
              <a:rPr lang="en-US" altLang="ko-KR" sz="1800" dirty="0" smtClean="0"/>
              <a:t>,"%</a:t>
            </a:r>
            <a:r>
              <a:rPr lang="en-US" altLang="ko-KR" sz="1800" dirty="0" err="1" smtClean="0"/>
              <a:t>d",Age</a:t>
            </a:r>
            <a:r>
              <a:rPr lang="en-US" altLang="ko-KR" sz="1800" dirty="0" smtClean="0"/>
              <a:t>);</a:t>
            </a:r>
          </a:p>
          <a:p>
            <a:pPr>
              <a:buNone/>
            </a:pPr>
            <a:r>
              <a:rPr lang="en-US" altLang="ko-KR" sz="1800" dirty="0" smtClean="0"/>
              <a:t>		</a:t>
            </a:r>
            <a:r>
              <a:rPr lang="en-US" altLang="ko-KR" sz="1800" dirty="0" err="1" smtClean="0"/>
              <a:t>SetWindowText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hAge,szSQL</a:t>
            </a:r>
            <a:r>
              <a:rPr lang="en-US" altLang="ko-KR" sz="1800" dirty="0" smtClean="0"/>
              <a:t>);</a:t>
            </a:r>
          </a:p>
          <a:p>
            <a:pPr>
              <a:buNone/>
            </a:pPr>
            <a:r>
              <a:rPr lang="en-US" altLang="ko-KR" sz="1800" dirty="0" smtClean="0"/>
              <a:t>}</a:t>
            </a:r>
          </a:p>
          <a:p>
            <a:pPr>
              <a:buNone/>
            </a:pPr>
            <a:r>
              <a:rPr lang="en-US" altLang="ko-KR" sz="18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800" b="1" dirty="0" smtClean="0">
                <a:solidFill>
                  <a:srgbClr val="006600"/>
                </a:solidFill>
              </a:rPr>
              <a:t>핸들 할당 해제 하기 </a:t>
            </a:r>
            <a:endParaRPr lang="en-US" altLang="ko-KR" sz="1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1800" dirty="0" err="1" smtClean="0"/>
              <a:t>SQLFreeHandle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SQL_HANDLE_STMT,hStmt</a:t>
            </a:r>
            <a:r>
              <a:rPr lang="en-US" altLang="ko-KR" sz="1800" dirty="0" smtClean="0"/>
              <a:t>);</a:t>
            </a:r>
          </a:p>
          <a:p>
            <a:pPr>
              <a:buNone/>
            </a:pPr>
            <a:r>
              <a:rPr lang="en-US" altLang="ko-KR" sz="1800" dirty="0" err="1" smtClean="0"/>
              <a:t>SQLDisconnect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hDbc</a:t>
            </a:r>
            <a:r>
              <a:rPr lang="en-US" altLang="ko-KR" sz="1800" dirty="0" smtClean="0"/>
              <a:t>);</a:t>
            </a:r>
          </a:p>
          <a:p>
            <a:pPr>
              <a:buNone/>
            </a:pPr>
            <a:r>
              <a:rPr lang="en-US" altLang="ko-KR" sz="1800" dirty="0" err="1" smtClean="0"/>
              <a:t>SQLFreeHandle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SQL_HANDLE_DBC,hDbc</a:t>
            </a:r>
            <a:r>
              <a:rPr lang="en-US" altLang="ko-KR" sz="1800" dirty="0" smtClean="0"/>
              <a:t>);</a:t>
            </a:r>
          </a:p>
          <a:p>
            <a:pPr>
              <a:buNone/>
            </a:pPr>
            <a:r>
              <a:rPr lang="en-US" altLang="ko-KR" sz="1800" dirty="0" err="1" smtClean="0"/>
              <a:t>SQLFreeHandle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SQL_HANDLE_ENV,hEnv</a:t>
            </a:r>
            <a:r>
              <a:rPr lang="en-US" altLang="ko-KR" sz="1800" dirty="0" smtClean="0"/>
              <a:t>);</a:t>
            </a:r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※</a:t>
            </a:r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ODBC</a:t>
            </a:r>
            <a:r>
              <a:rPr lang="ko-KR" altLang="en-US" dirty="0" smtClean="0"/>
              <a:t>의 정의</a:t>
            </a:r>
            <a:endParaRPr lang="en-US" altLang="ko-KR" dirty="0" smtClean="0"/>
          </a:p>
          <a:p>
            <a:r>
              <a:rPr lang="en-US" altLang="ko-KR" dirty="0" smtClean="0"/>
              <a:t>ODBC</a:t>
            </a:r>
            <a:r>
              <a:rPr lang="ko-KR" altLang="en-US" dirty="0" smtClean="0"/>
              <a:t>의 구조</a:t>
            </a:r>
            <a:endParaRPr lang="en-US" altLang="ko-KR" dirty="0" smtClean="0"/>
          </a:p>
          <a:p>
            <a:r>
              <a:rPr lang="en-US" altLang="ko-KR" dirty="0" smtClean="0"/>
              <a:t>ODBC</a:t>
            </a:r>
            <a:r>
              <a:rPr lang="ko-KR" altLang="en-US" dirty="0" smtClean="0"/>
              <a:t>의 구성 요소</a:t>
            </a:r>
            <a:endParaRPr lang="en-US" altLang="ko-KR" dirty="0" smtClean="0"/>
          </a:p>
          <a:p>
            <a:r>
              <a:rPr lang="en-US" altLang="ko-KR" dirty="0" smtClean="0"/>
              <a:t>ODBC</a:t>
            </a:r>
            <a:r>
              <a:rPr lang="ko-KR" altLang="en-US" dirty="0" smtClean="0"/>
              <a:t>의 핸들에 대해</a:t>
            </a:r>
            <a:r>
              <a:rPr lang="en-US" altLang="ko-KR" dirty="0" smtClean="0"/>
              <a:t>…(</a:t>
            </a:r>
            <a:r>
              <a:rPr lang="ko-KR" altLang="en-US" dirty="0" smtClean="0"/>
              <a:t>환경</a:t>
            </a:r>
            <a:r>
              <a:rPr lang="en-US" altLang="ko-KR" dirty="0" smtClean="0"/>
              <a:t>,</a:t>
            </a:r>
            <a:r>
              <a:rPr lang="ko-KR" altLang="en-US" dirty="0" smtClean="0"/>
              <a:t>연결</a:t>
            </a:r>
            <a:r>
              <a:rPr lang="en-US" altLang="ko-KR" dirty="0" smtClean="0"/>
              <a:t>,</a:t>
            </a:r>
            <a:r>
              <a:rPr lang="ko-KR" altLang="en-US" dirty="0" smtClean="0"/>
              <a:t>명령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함수에 따른 각 예제들</a:t>
            </a:r>
            <a:r>
              <a:rPr lang="en-US" altLang="ko-KR" dirty="0" smtClean="0"/>
              <a:t>…</a:t>
            </a:r>
          </a:p>
          <a:p>
            <a:r>
              <a:rPr lang="ko-KR" altLang="en-US" dirty="0" smtClean="0"/>
              <a:t>드라이버 생성하기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드라이버 생성하기</a:t>
            </a:r>
            <a:endParaRPr lang="ko-KR" altLang="en-US" dirty="0"/>
          </a:p>
        </p:txBody>
      </p:sp>
      <p:pic>
        <p:nvPicPr>
          <p:cNvPr id="4" name="내용 개체 틀 3" descr="K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2357430"/>
            <a:ext cx="6215106" cy="3986000"/>
          </a:xfrm>
        </p:spPr>
      </p:pic>
      <p:sp>
        <p:nvSpPr>
          <p:cNvPr id="6" name="TextBox 5"/>
          <p:cNvSpPr txBox="1"/>
          <p:nvPr/>
        </p:nvSpPr>
        <p:spPr>
          <a:xfrm>
            <a:off x="714348" y="1857364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제어판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관리  도구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ko-KR" altLang="en-US" dirty="0" smtClean="0">
                <a:sym typeface="Wingdings" pitchFamily="2" charset="2"/>
              </a:rPr>
              <a:t>데이터 원본 </a:t>
            </a:r>
            <a:r>
              <a:rPr lang="en-US" altLang="ko-KR" dirty="0" smtClean="0">
                <a:sym typeface="Wingdings" pitchFamily="2" charset="2"/>
              </a:rPr>
              <a:t>ODBC </a:t>
            </a:r>
            <a:r>
              <a:rPr lang="ko-KR" altLang="en-US" dirty="0" smtClean="0">
                <a:sym typeface="Wingdings" pitchFamily="2" charset="2"/>
              </a:rPr>
              <a:t>클릭</a:t>
            </a:r>
            <a:r>
              <a:rPr lang="en-US" altLang="ko-KR" dirty="0" smtClean="0">
                <a:sym typeface="Wingdings" pitchFamily="2" charset="2"/>
              </a:rPr>
              <a:t>!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928794" y="2643182"/>
            <a:ext cx="857256" cy="2143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5572132" y="2928934"/>
            <a:ext cx="1143008" cy="2143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714612" y="5072074"/>
            <a:ext cx="2286016" cy="2143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드라이버 생성하기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pic>
        <p:nvPicPr>
          <p:cNvPr id="8" name="내용 개체 틀 7" descr="K-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2071678"/>
            <a:ext cx="5172075" cy="4067175"/>
          </a:xfrm>
        </p:spPr>
      </p:pic>
      <p:sp>
        <p:nvSpPr>
          <p:cNvPr id="9" name="직사각형 8"/>
          <p:cNvSpPr/>
          <p:nvPr/>
        </p:nvSpPr>
        <p:spPr>
          <a:xfrm>
            <a:off x="2143108" y="4572008"/>
            <a:ext cx="857256" cy="2143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571736" y="2857496"/>
            <a:ext cx="1143008" cy="2143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929322" y="2500306"/>
            <a:ext cx="928694" cy="2143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드라이버 생성하기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pic>
        <p:nvPicPr>
          <p:cNvPr id="4" name="내용 개체 틀 3" descr="K-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2285992"/>
            <a:ext cx="5857916" cy="4038608"/>
          </a:xfrm>
        </p:spPr>
      </p:pic>
      <p:sp>
        <p:nvSpPr>
          <p:cNvPr id="5" name="직사각형 4"/>
          <p:cNvSpPr/>
          <p:nvPr/>
        </p:nvSpPr>
        <p:spPr>
          <a:xfrm>
            <a:off x="2786050" y="3571876"/>
            <a:ext cx="3071834" cy="3571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000760" y="5286388"/>
            <a:ext cx="1000132" cy="2857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dirty="0" smtClean="0"/>
              <a:t> </a:t>
            </a:r>
            <a:r>
              <a:rPr lang="en-US" altLang="ko-KR" sz="11500" dirty="0" smtClean="0"/>
              <a:t>THE END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ODBC</a:t>
            </a:r>
            <a:r>
              <a:rPr lang="ko-KR" altLang="en-US" dirty="0" smtClean="0"/>
              <a:t>의 정의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ODBC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DBMS</a:t>
            </a:r>
            <a:r>
              <a:rPr lang="ko-KR" altLang="en-US" dirty="0" smtClean="0"/>
              <a:t>를 다루는 드라이버와 응용 </a:t>
            </a:r>
            <a:r>
              <a:rPr lang="ko-KR" altLang="en-US" dirty="0" err="1" smtClean="0"/>
              <a:t>프래그램을</a:t>
            </a:r>
            <a:r>
              <a:rPr lang="ko-KR" altLang="en-US" dirty="0" smtClean="0"/>
              <a:t> 연결하는 인터페이스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응용 프로그램은 </a:t>
            </a:r>
            <a:r>
              <a:rPr lang="en-US" altLang="ko-KR" dirty="0" smtClean="0"/>
              <a:t>ODBC</a:t>
            </a:r>
            <a:r>
              <a:rPr lang="ko-KR" altLang="en-US" dirty="0" smtClean="0"/>
              <a:t>함수를 호출하여 </a:t>
            </a:r>
            <a:r>
              <a:rPr lang="en-US" altLang="ko-KR" dirty="0" smtClean="0"/>
              <a:t>DBMS</a:t>
            </a:r>
            <a:r>
              <a:rPr lang="ko-KR" altLang="en-US" dirty="0" smtClean="0"/>
              <a:t>의 데이터에 </a:t>
            </a:r>
            <a:r>
              <a:rPr lang="ko-KR" altLang="en-US" dirty="0" smtClean="0">
                <a:solidFill>
                  <a:srgbClr val="FF0000"/>
                </a:solidFill>
              </a:rPr>
              <a:t>엑세스</a:t>
            </a:r>
            <a:r>
              <a:rPr lang="ko-KR" altLang="en-US" dirty="0" smtClean="0"/>
              <a:t>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중간의 드라이버를 교체하면 </a:t>
            </a:r>
            <a:r>
              <a:rPr lang="ko-KR" altLang="en-US" dirty="0" smtClean="0">
                <a:solidFill>
                  <a:srgbClr val="FF0000"/>
                </a:solidFill>
              </a:rPr>
              <a:t>같은 코드</a:t>
            </a:r>
            <a:r>
              <a:rPr lang="ko-KR" altLang="en-US" dirty="0" smtClean="0"/>
              <a:t>로 다른 </a:t>
            </a:r>
            <a:r>
              <a:rPr lang="en-US" altLang="ko-KR" dirty="0" smtClean="0"/>
              <a:t>DBMS</a:t>
            </a:r>
            <a:r>
              <a:rPr lang="ko-KR" altLang="en-US" dirty="0" smtClean="0"/>
              <a:t>의 데이터에 접근 할 수 있음</a:t>
            </a:r>
            <a:r>
              <a:rPr lang="en-US" altLang="ko-KR" dirty="0" smtClean="0"/>
              <a:t>.</a:t>
            </a:r>
          </a:p>
          <a:p>
            <a:pPr lvl="1"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하나의 소스로 다른 </a:t>
            </a:r>
            <a:r>
              <a:rPr lang="en-US" altLang="ko-KR" dirty="0" smtClean="0"/>
              <a:t>DBMS</a:t>
            </a:r>
            <a:r>
              <a:rPr lang="ko-KR" altLang="en-US" dirty="0" smtClean="0"/>
              <a:t>에게 접근 하는 것</a:t>
            </a:r>
            <a:r>
              <a:rPr lang="en-US" altLang="ko-KR" dirty="0" smtClean="0"/>
              <a:t>.</a:t>
            </a:r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endParaRPr lang="en-US" altLang="ko-KR" sz="1600" i="1" dirty="0" smtClean="0"/>
          </a:p>
          <a:p>
            <a:pPr lvl="1">
              <a:buNone/>
            </a:pPr>
            <a:r>
              <a:rPr lang="en-US" altLang="ko-KR" sz="1600" i="1" dirty="0" smtClean="0"/>
              <a:t>(</a:t>
            </a:r>
            <a:r>
              <a:rPr lang="ko-KR" altLang="en-US" sz="1600" i="1" dirty="0" smtClean="0"/>
              <a:t>참고</a:t>
            </a:r>
            <a:r>
              <a:rPr lang="en-US" altLang="ko-KR" sz="1600" i="1" dirty="0" smtClean="0"/>
              <a:t>, DBMS</a:t>
            </a:r>
            <a:r>
              <a:rPr lang="ko-KR" altLang="en-US" sz="1600" i="1" dirty="0" err="1" smtClean="0"/>
              <a:t>끼리는</a:t>
            </a:r>
            <a:r>
              <a:rPr lang="ko-KR" altLang="en-US" sz="1600" i="1" dirty="0" smtClean="0"/>
              <a:t>  서로 호환되지 않음</a:t>
            </a:r>
            <a:r>
              <a:rPr lang="en-US" altLang="ko-KR" sz="1600" i="1" dirty="0" smtClean="0"/>
              <a:t>, </a:t>
            </a:r>
            <a:r>
              <a:rPr lang="ko-KR" altLang="en-US" sz="1600" i="1" dirty="0" smtClean="0"/>
              <a:t>그래서 응용 프로그램은 </a:t>
            </a:r>
            <a:r>
              <a:rPr lang="en-US" altLang="ko-KR" sz="1600" i="1" dirty="0" smtClean="0"/>
              <a:t>DBMS</a:t>
            </a:r>
            <a:r>
              <a:rPr lang="ko-KR" altLang="en-US" sz="1600" i="1" dirty="0" smtClean="0"/>
              <a:t>에 종속적임</a:t>
            </a:r>
            <a:r>
              <a:rPr lang="en-US" altLang="ko-KR" sz="1600" i="1" dirty="0" smtClean="0"/>
              <a:t>.</a:t>
            </a:r>
            <a:r>
              <a:rPr lang="ko-KR" altLang="en-US" sz="1600" i="1" dirty="0" smtClean="0"/>
              <a:t> </a:t>
            </a:r>
            <a:endParaRPr lang="en-US" altLang="ko-KR" sz="1600" i="1" dirty="0" smtClean="0"/>
          </a:p>
          <a:p>
            <a:pPr lvl="1">
              <a:buNone/>
            </a:pPr>
            <a:r>
              <a:rPr lang="en-US" altLang="ko-KR" sz="1600" i="1" dirty="0" smtClean="0"/>
              <a:t>   </a:t>
            </a:r>
            <a:r>
              <a:rPr lang="ko-KR" altLang="en-US" sz="1600" i="1" dirty="0" smtClean="0"/>
              <a:t>이를 해결하기 위해  </a:t>
            </a:r>
            <a:r>
              <a:rPr lang="en-US" altLang="ko-KR" sz="1600" i="1" dirty="0" smtClean="0"/>
              <a:t>ODBC</a:t>
            </a:r>
            <a:r>
              <a:rPr lang="ko-KR" altLang="en-US" sz="1600" i="1" dirty="0" smtClean="0"/>
              <a:t>가 시도됨</a:t>
            </a:r>
            <a:r>
              <a:rPr lang="en-US" altLang="ko-KR" sz="1600" i="1" dirty="0" smtClean="0"/>
              <a:t>)</a:t>
            </a:r>
          </a:p>
        </p:txBody>
      </p:sp>
      <p:sp>
        <p:nvSpPr>
          <p:cNvPr id="4" name="오른쪽 화살표 3"/>
          <p:cNvSpPr/>
          <p:nvPr/>
        </p:nvSpPr>
        <p:spPr>
          <a:xfrm>
            <a:off x="857224" y="4071942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ODBC</a:t>
            </a:r>
            <a:r>
              <a:rPr lang="ko-KR" altLang="en-US" dirty="0" smtClean="0"/>
              <a:t>의 구조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sz="2000" dirty="0" smtClean="0"/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각 </a:t>
            </a:r>
            <a:r>
              <a:rPr lang="en-US" altLang="ko-KR" sz="1800" dirty="0" smtClean="0"/>
              <a:t>DBMS</a:t>
            </a:r>
            <a:r>
              <a:rPr lang="ko-KR" altLang="en-US" sz="1800" dirty="0" smtClean="0"/>
              <a:t>는 고유의 </a:t>
            </a:r>
            <a:r>
              <a:rPr lang="en-US" altLang="ko-KR" sz="1800" dirty="0" smtClean="0"/>
              <a:t>ODBC </a:t>
            </a:r>
            <a:r>
              <a:rPr lang="ko-KR" altLang="en-US" sz="1800" dirty="0" smtClean="0"/>
              <a:t>드라이버를 제공</a:t>
            </a:r>
            <a:r>
              <a:rPr lang="en-US" altLang="ko-KR" sz="1800" dirty="0" smtClean="0"/>
              <a:t>.</a:t>
            </a:r>
          </a:p>
          <a:p>
            <a:r>
              <a:rPr lang="ko-KR" altLang="en-US" sz="1800" dirty="0" smtClean="0"/>
              <a:t>특정한 </a:t>
            </a:r>
            <a:r>
              <a:rPr lang="en-US" altLang="ko-KR" sz="1800" dirty="0" smtClean="0"/>
              <a:t>DBMS</a:t>
            </a:r>
            <a:r>
              <a:rPr lang="ko-KR" altLang="en-US" sz="1800" dirty="0" smtClean="0"/>
              <a:t>에 종속적이지 않고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언어에도 무관하게 사용할 수 있음</a:t>
            </a:r>
            <a:r>
              <a:rPr lang="en-US" altLang="ko-KR" sz="2000" dirty="0" smtClean="0"/>
              <a:t>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71472" y="3357562"/>
            <a:ext cx="171451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응용 프로그램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928926" y="3143248"/>
            <a:ext cx="121444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드라이버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관리자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857752" y="2285992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드라이버 </a:t>
            </a:r>
            <a:r>
              <a:rPr lang="en-US" altLang="ko-KR" dirty="0" smtClean="0"/>
              <a:t>A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857752" y="2928934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드라이버 </a:t>
            </a:r>
            <a:r>
              <a:rPr lang="en-US" altLang="ko-KR" dirty="0" smtClean="0"/>
              <a:t>B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857752" y="3643314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드라이버 </a:t>
            </a:r>
            <a:r>
              <a:rPr lang="en-US" altLang="ko-KR" dirty="0" smtClean="0"/>
              <a:t>C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4857752" y="4286256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드라이버 </a:t>
            </a:r>
            <a:r>
              <a:rPr lang="en-US" altLang="ko-KR" dirty="0" smtClean="0"/>
              <a:t>D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7072330" y="2214554"/>
            <a:ext cx="1214446" cy="57150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DBMS A</a:t>
            </a:r>
            <a:endParaRPr lang="ko-KR" altLang="en-US" dirty="0"/>
          </a:p>
        </p:txBody>
      </p:sp>
      <p:sp>
        <p:nvSpPr>
          <p:cNvPr id="11" name="순서도: 자기 디스크 10"/>
          <p:cNvSpPr/>
          <p:nvPr/>
        </p:nvSpPr>
        <p:spPr>
          <a:xfrm>
            <a:off x="7072330" y="2857496"/>
            <a:ext cx="1214446" cy="57150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DBMS B</a:t>
            </a:r>
            <a:endParaRPr lang="ko-KR" altLang="en-US" dirty="0"/>
          </a:p>
        </p:txBody>
      </p:sp>
      <p:sp>
        <p:nvSpPr>
          <p:cNvPr id="12" name="순서도: 자기 디스크 11"/>
          <p:cNvSpPr/>
          <p:nvPr/>
        </p:nvSpPr>
        <p:spPr>
          <a:xfrm>
            <a:off x="7072330" y="3571876"/>
            <a:ext cx="1214446" cy="57150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DBMS C</a:t>
            </a:r>
            <a:endParaRPr lang="ko-KR" altLang="en-US" dirty="0"/>
          </a:p>
        </p:txBody>
      </p:sp>
      <p:sp>
        <p:nvSpPr>
          <p:cNvPr id="13" name="순서도: 자기 디스크 12"/>
          <p:cNvSpPr/>
          <p:nvPr/>
        </p:nvSpPr>
        <p:spPr>
          <a:xfrm>
            <a:off x="7072330" y="4214818"/>
            <a:ext cx="1214446" cy="57150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DBMS D</a:t>
            </a:r>
            <a:endParaRPr lang="ko-KR" altLang="en-US" dirty="0"/>
          </a:p>
        </p:txBody>
      </p:sp>
      <p:cxnSp>
        <p:nvCxnSpPr>
          <p:cNvPr id="15" name="직선 연결선 14"/>
          <p:cNvCxnSpPr>
            <a:stCxn id="4" idx="3"/>
            <a:endCxn id="5" idx="1"/>
          </p:cNvCxnSpPr>
          <p:nvPr/>
        </p:nvCxnSpPr>
        <p:spPr>
          <a:xfrm>
            <a:off x="2285984" y="3607595"/>
            <a:ext cx="64294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>
            <a:stCxn id="5" idx="3"/>
            <a:endCxn id="6" idx="1"/>
          </p:cNvCxnSpPr>
          <p:nvPr/>
        </p:nvCxnSpPr>
        <p:spPr>
          <a:xfrm flipV="1">
            <a:off x="4143372" y="2500306"/>
            <a:ext cx="714380" cy="11072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>
            <a:stCxn id="6" idx="3"/>
            <a:endCxn id="10" idx="2"/>
          </p:cNvCxnSpPr>
          <p:nvPr/>
        </p:nvCxnSpPr>
        <p:spPr>
          <a:xfrm>
            <a:off x="6500826" y="2500306"/>
            <a:ext cx="5715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>
            <a:stCxn id="7" idx="3"/>
          </p:cNvCxnSpPr>
          <p:nvPr/>
        </p:nvCxnSpPr>
        <p:spPr>
          <a:xfrm>
            <a:off x="6500826" y="3143248"/>
            <a:ext cx="5715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6500826" y="3857628"/>
            <a:ext cx="5715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6500826" y="4500570"/>
            <a:ext cx="5715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>
            <a:endCxn id="7" idx="1"/>
          </p:cNvCxnSpPr>
          <p:nvPr/>
        </p:nvCxnSpPr>
        <p:spPr>
          <a:xfrm flipV="1">
            <a:off x="4143373" y="3143248"/>
            <a:ext cx="714379" cy="4286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>
            <a:stCxn id="5" idx="3"/>
            <a:endCxn id="8" idx="1"/>
          </p:cNvCxnSpPr>
          <p:nvPr/>
        </p:nvCxnSpPr>
        <p:spPr>
          <a:xfrm>
            <a:off x="4143372" y="3607595"/>
            <a:ext cx="714380" cy="2500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>
            <a:stCxn id="5" idx="3"/>
            <a:endCxn id="9" idx="1"/>
          </p:cNvCxnSpPr>
          <p:nvPr/>
        </p:nvCxnSpPr>
        <p:spPr>
          <a:xfrm>
            <a:off x="4143372" y="3607595"/>
            <a:ext cx="714380" cy="8929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ODBC</a:t>
            </a:r>
            <a:r>
              <a:rPr lang="ko-KR" altLang="en-US" dirty="0" smtClean="0"/>
              <a:t>의 구성 요소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응용 프로그램</a:t>
            </a:r>
            <a:endParaRPr lang="en-US" altLang="ko-KR" sz="2400" dirty="0" smtClean="0"/>
          </a:p>
          <a:p>
            <a:pPr lvl="1"/>
            <a:r>
              <a:rPr lang="ko-KR" altLang="en-US" dirty="0" smtClean="0"/>
              <a:t>데이터를 액세스하는 프로그램</a:t>
            </a:r>
            <a:endParaRPr lang="en-US" altLang="ko-KR" dirty="0" smtClean="0"/>
          </a:p>
          <a:p>
            <a:r>
              <a:rPr lang="ko-KR" altLang="en-US" sz="2400" dirty="0" smtClean="0"/>
              <a:t>드라이버 관리자</a:t>
            </a:r>
            <a:endParaRPr lang="en-US" altLang="ko-KR" sz="2400" dirty="0" smtClean="0"/>
          </a:p>
          <a:p>
            <a:pPr lvl="1"/>
            <a:r>
              <a:rPr lang="ko-KR" altLang="en-US" dirty="0" smtClean="0"/>
              <a:t>응용 프로그램과 드라이버 사이에서 </a:t>
            </a:r>
            <a:r>
              <a:rPr lang="ko-KR" altLang="en-US" dirty="0" smtClean="0">
                <a:solidFill>
                  <a:srgbClr val="FF0000"/>
                </a:solidFill>
              </a:rPr>
              <a:t>통신 역할</a:t>
            </a:r>
            <a:r>
              <a:rPr lang="ko-KR" altLang="en-US" dirty="0" smtClean="0"/>
              <a:t>을 담당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응용 프로그램이 요구한 데이터 소스의 드라이버를 찾아 로드를 함</a:t>
            </a:r>
            <a:r>
              <a:rPr lang="en-US" altLang="ko-KR" dirty="0" smtClean="0"/>
              <a:t>.</a:t>
            </a:r>
          </a:p>
          <a:p>
            <a:r>
              <a:rPr lang="ko-KR" altLang="en-US" sz="2400" dirty="0" smtClean="0"/>
              <a:t>드라이버</a:t>
            </a:r>
            <a:endParaRPr lang="en-US" altLang="ko-KR" sz="2400" dirty="0" smtClean="0"/>
          </a:p>
          <a:p>
            <a:pPr lvl="1"/>
            <a:r>
              <a:rPr lang="en-US" altLang="ko-KR" dirty="0" smtClean="0"/>
              <a:t>ODBC API </a:t>
            </a:r>
            <a:r>
              <a:rPr lang="ko-KR" altLang="en-US" dirty="0" smtClean="0"/>
              <a:t>함수의 </a:t>
            </a:r>
            <a:r>
              <a:rPr lang="ko-KR" altLang="en-US" dirty="0" err="1" smtClean="0"/>
              <a:t>구현부를</a:t>
            </a:r>
            <a:r>
              <a:rPr lang="ko-KR" altLang="en-US" dirty="0" smtClean="0"/>
              <a:t> 가지는 실행 모듈</a:t>
            </a:r>
            <a:r>
              <a:rPr lang="en-US" altLang="ko-KR" dirty="0" smtClean="0"/>
              <a:t>(DLL)</a:t>
            </a:r>
          </a:p>
          <a:p>
            <a:r>
              <a:rPr lang="ko-KR" altLang="en-US" dirty="0" smtClean="0"/>
              <a:t>데이터 소스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데이터에 </a:t>
            </a:r>
            <a:r>
              <a:rPr lang="ko-KR" altLang="en-US" dirty="0" err="1" smtClean="0"/>
              <a:t>엑세스</a:t>
            </a:r>
            <a:r>
              <a:rPr lang="ko-KR" altLang="en-US" dirty="0" smtClean="0"/>
              <a:t> 하기 위한 모든 </a:t>
            </a:r>
            <a:r>
              <a:rPr lang="ko-KR" altLang="en-US" dirty="0" smtClean="0">
                <a:solidFill>
                  <a:srgbClr val="FF0000"/>
                </a:solidFill>
              </a:rPr>
              <a:t>정보들의 집합</a:t>
            </a:r>
            <a:endParaRPr lang="en-US" altLang="ko-K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ODBC </a:t>
            </a:r>
            <a:r>
              <a:rPr lang="ko-KR" altLang="en-US" dirty="0" smtClean="0"/>
              <a:t>데이터 타입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SQL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타입 </a:t>
                      </a:r>
                      <a:r>
                        <a:rPr lang="en-US" altLang="ko-KR" baseline="0" dirty="0" smtClean="0"/>
                        <a:t>ID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SQL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데이터 타입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SQL_CHAR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CHAR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SQL_VARCHAR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VARCHAR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SQL_DECIMAL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DECIMAL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SQL_SMALLINT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SMALLINTEGER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SQL_INTEGER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INTGER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SQL_BINARY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BINARY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SQL_TYPE_DATE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DATE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507207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(DBMS</a:t>
            </a:r>
            <a:r>
              <a:rPr lang="ko-KR" altLang="en-US" dirty="0" smtClean="0"/>
              <a:t>와 대응되는 타입만  지원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C</a:t>
            </a:r>
            <a:r>
              <a:rPr lang="ko-KR" altLang="en-US" dirty="0" smtClean="0"/>
              <a:t>언어의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데이터 타입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58205" cy="4714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35"/>
                <a:gridCol w="2752735"/>
                <a:gridCol w="2752735"/>
              </a:tblGrid>
              <a:tr h="3232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 </a:t>
                      </a:r>
                      <a:r>
                        <a:rPr lang="ko-KR" altLang="en-US" sz="1400" dirty="0" smtClean="0"/>
                        <a:t>타입 </a:t>
                      </a:r>
                      <a:r>
                        <a:rPr lang="en-US" altLang="ko-KR" sz="1400" dirty="0" smtClean="0"/>
                        <a:t>ID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/>
                        <a:t>typedef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데이터 타입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SQL_C_CHAR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SQLCHAR*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unsigned char*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SQL_C_SSHORT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SQLSMALLINT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short  </a:t>
                      </a:r>
                      <a:r>
                        <a:rPr lang="en-US" altLang="ko-KR" sz="1400" dirty="0" err="1" smtClean="0"/>
                        <a:t>int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SQL_C_USHORT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SQLUSMALLINT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unsigned short </a:t>
                      </a:r>
                      <a:r>
                        <a:rPr lang="en-US" altLang="ko-KR" sz="1400" dirty="0" err="1" smtClean="0"/>
                        <a:t>int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SQL_C_SLONG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SQLINTEGER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long </a:t>
                      </a:r>
                      <a:r>
                        <a:rPr lang="en-US" altLang="ko-KR" sz="1400" dirty="0" err="1" smtClean="0"/>
                        <a:t>int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SQL_C_ULONG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SQLUINTEGER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unsigned long </a:t>
                      </a:r>
                      <a:r>
                        <a:rPr lang="en-US" altLang="ko-KR" sz="1400" dirty="0" err="1" smtClean="0"/>
                        <a:t>int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SQL_C_FLOAT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SQLREAD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float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SQL_C_DOUBLE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SQLDOUBLE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double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SQL_C_BIT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SQLSCHAR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unsigned char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SQL_C_BINARY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SQLCHAR*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unsigned char*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SQL_C_BOOKMARK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BOOKMARK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unsigned long </a:t>
                      </a:r>
                      <a:r>
                        <a:rPr lang="en-US" altLang="ko-KR" sz="1400" dirty="0" err="1" smtClean="0"/>
                        <a:t>int</a:t>
                      </a:r>
                      <a:endParaRPr lang="ko-KR" altLang="en-US" sz="1400" dirty="0"/>
                    </a:p>
                  </a:txBody>
                  <a:tcPr/>
                </a:tc>
              </a:tr>
              <a:tr h="10096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SQL_C_TYPE_DATE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SQL_DATE_STRUCT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/>
                        <a:t>struct</a:t>
                      </a:r>
                      <a:r>
                        <a:rPr lang="en-US" altLang="ko-KR" sz="1400" dirty="0" smtClean="0"/>
                        <a:t> </a:t>
                      </a:r>
                      <a:r>
                        <a:rPr lang="en-US" altLang="ko-KR" sz="1400" dirty="0" err="1" smtClean="0"/>
                        <a:t>tagDATE</a:t>
                      </a:r>
                      <a:r>
                        <a:rPr lang="en-US" altLang="ko-KR" sz="1400" dirty="0" smtClean="0"/>
                        <a:t>)STRUCT{</a:t>
                      </a:r>
                    </a:p>
                    <a:p>
                      <a:pPr latinLnBrk="1"/>
                      <a:r>
                        <a:rPr lang="en-US" altLang="ko-KR" sz="1400" dirty="0" smtClean="0"/>
                        <a:t>SQLSMALLINT year;</a:t>
                      </a:r>
                    </a:p>
                    <a:p>
                      <a:pPr latinLnBrk="1"/>
                      <a:r>
                        <a:rPr lang="en-US" altLang="ko-KR" sz="1400" dirty="0" smtClean="0"/>
                        <a:t>SQLUSMALLINT month;</a:t>
                      </a:r>
                    </a:p>
                    <a:p>
                      <a:pPr latinLnBrk="1"/>
                      <a:r>
                        <a:rPr lang="en-US" altLang="ko-KR" sz="1400" dirty="0" smtClean="0"/>
                        <a:t>SQLUSMALLINT day;</a:t>
                      </a:r>
                      <a:br>
                        <a:rPr lang="en-US" altLang="ko-KR" sz="1400" dirty="0" smtClean="0"/>
                      </a:br>
                      <a:r>
                        <a:rPr lang="en-US" altLang="ko-KR" sz="1400" dirty="0" smtClean="0"/>
                        <a:t>} DATE_STRUCT;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6286520"/>
            <a:ext cx="8429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(</a:t>
            </a:r>
            <a:r>
              <a:rPr lang="ko-KR" altLang="en-US" sz="1600" dirty="0" smtClean="0"/>
              <a:t>응용프로그램에서 </a:t>
            </a:r>
            <a:r>
              <a:rPr lang="en-US" altLang="ko-KR" sz="1600" dirty="0" smtClean="0"/>
              <a:t>DB</a:t>
            </a:r>
            <a:r>
              <a:rPr lang="ko-KR" altLang="en-US" sz="1600" dirty="0" smtClean="0"/>
              <a:t>로부터 결과 셋을 돌려받을 때나 버퍼의 타입을 지정할 때 사용</a:t>
            </a:r>
            <a:r>
              <a:rPr lang="en-US" altLang="ko-KR" sz="1600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ODBC </a:t>
            </a:r>
            <a:r>
              <a:rPr lang="ko-KR" altLang="en-US" dirty="0" smtClean="0"/>
              <a:t>헤더파일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#include &lt;</a:t>
            </a:r>
            <a:r>
              <a:rPr lang="en-US" altLang="ko-KR" sz="1800" dirty="0" err="1" smtClean="0"/>
              <a:t>sql.h</a:t>
            </a:r>
            <a:r>
              <a:rPr lang="en-US" altLang="ko-KR" sz="1800" dirty="0" smtClean="0"/>
              <a:t>&gt;</a:t>
            </a:r>
          </a:p>
          <a:p>
            <a:r>
              <a:rPr lang="en-US" altLang="ko-KR" sz="1800" dirty="0" smtClean="0"/>
              <a:t>#include &lt;</a:t>
            </a:r>
            <a:r>
              <a:rPr lang="en-US" altLang="ko-KR" sz="1800" dirty="0" err="1" smtClean="0"/>
              <a:t>sqlext.h</a:t>
            </a:r>
            <a:r>
              <a:rPr lang="en-US" altLang="ko-KR" sz="1800" dirty="0" smtClean="0"/>
              <a:t>&gt;</a:t>
            </a:r>
          </a:p>
          <a:p>
            <a:r>
              <a:rPr lang="en-US" altLang="ko-KR" sz="1800" dirty="0" smtClean="0"/>
              <a:t>ODBC API</a:t>
            </a:r>
            <a:r>
              <a:rPr lang="ko-KR" altLang="en-US" sz="1800" dirty="0" smtClean="0"/>
              <a:t>함수들에 대한 원형</a:t>
            </a:r>
            <a:r>
              <a:rPr lang="en-US" altLang="ko-KR" sz="1800" dirty="0" smtClean="0"/>
              <a:t>,</a:t>
            </a:r>
            <a:r>
              <a:rPr lang="ko-KR" altLang="en-US" sz="1800" dirty="0" smtClean="0"/>
              <a:t>매크로 등이 선언되어 있음</a:t>
            </a:r>
            <a:r>
              <a:rPr lang="en-US" altLang="ko-KR" sz="1800" dirty="0" smtClean="0"/>
              <a:t>.</a:t>
            </a:r>
          </a:p>
          <a:p>
            <a:endParaRPr lang="ko-KR" altLang="en-US" dirty="0"/>
          </a:p>
        </p:txBody>
      </p:sp>
      <p:pic>
        <p:nvPicPr>
          <p:cNvPr id="4" name="그림 3" descr="K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3071810"/>
            <a:ext cx="4786346" cy="3214604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5" name="직사각형 4"/>
          <p:cNvSpPr/>
          <p:nvPr/>
        </p:nvSpPr>
        <p:spPr>
          <a:xfrm>
            <a:off x="4929190" y="3286124"/>
            <a:ext cx="357190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5143504" y="4429132"/>
            <a:ext cx="500066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핸들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sz="1800" dirty="0" smtClean="0"/>
              <a:t>핸들 변수들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SQLHENV </a:t>
            </a:r>
            <a:r>
              <a:rPr lang="en-US" altLang="ko-KR" sz="1600" dirty="0" err="1" smtClean="0"/>
              <a:t>hEnv</a:t>
            </a:r>
            <a:r>
              <a:rPr lang="en-US" altLang="ko-KR" sz="1600" dirty="0" smtClean="0"/>
              <a:t>;    		</a:t>
            </a:r>
            <a:r>
              <a:rPr lang="en-US" altLang="ko-KR" sz="1600" dirty="0" smtClean="0">
                <a:solidFill>
                  <a:srgbClr val="006600"/>
                </a:solidFill>
              </a:rPr>
              <a:t> </a:t>
            </a:r>
            <a:r>
              <a:rPr lang="en-US" altLang="ko-KR" sz="16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600" b="1" dirty="0" smtClean="0">
                <a:solidFill>
                  <a:srgbClr val="006600"/>
                </a:solidFill>
              </a:rPr>
              <a:t>환경</a:t>
            </a:r>
            <a:endParaRPr lang="en-US" altLang="ko-KR" sz="1600" b="1" dirty="0" smtClean="0">
              <a:solidFill>
                <a:srgbClr val="006600"/>
              </a:solidFill>
            </a:endParaRPr>
          </a:p>
          <a:p>
            <a:pPr lvl="1"/>
            <a:r>
              <a:rPr lang="en-US" altLang="ko-KR" sz="1600" dirty="0" smtClean="0"/>
              <a:t>SQLHDBC </a:t>
            </a:r>
            <a:r>
              <a:rPr lang="en-US" altLang="ko-KR" sz="1600" dirty="0" err="1" smtClean="0"/>
              <a:t>hDbc</a:t>
            </a:r>
            <a:r>
              <a:rPr lang="en-US" altLang="ko-KR" sz="1600" dirty="0" smtClean="0"/>
              <a:t>;   		</a:t>
            </a:r>
            <a:r>
              <a:rPr lang="en-US" altLang="ko-KR" sz="1600" dirty="0" smtClean="0">
                <a:solidFill>
                  <a:srgbClr val="006600"/>
                </a:solidFill>
              </a:rPr>
              <a:t>  </a:t>
            </a:r>
            <a:r>
              <a:rPr lang="en-US" altLang="ko-KR" sz="16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600" b="1" dirty="0" smtClean="0">
                <a:solidFill>
                  <a:srgbClr val="006600"/>
                </a:solidFill>
              </a:rPr>
              <a:t>연결</a:t>
            </a:r>
            <a:endParaRPr lang="en-US" altLang="ko-KR" sz="1600" b="1" dirty="0" smtClean="0">
              <a:solidFill>
                <a:srgbClr val="006600"/>
              </a:solidFill>
            </a:endParaRPr>
          </a:p>
          <a:p>
            <a:pPr lvl="1"/>
            <a:r>
              <a:rPr lang="en-US" altLang="ko-KR" sz="1600" dirty="0" smtClean="0"/>
              <a:t>SQLHSTMT </a:t>
            </a:r>
            <a:r>
              <a:rPr lang="en-US" altLang="ko-KR" sz="1600" dirty="0" err="1" smtClean="0"/>
              <a:t>hStmt</a:t>
            </a:r>
            <a:r>
              <a:rPr lang="en-US" altLang="ko-KR" sz="1600" dirty="0" smtClean="0"/>
              <a:t>;		</a:t>
            </a:r>
            <a:r>
              <a:rPr lang="en-US" altLang="ko-KR" sz="1600" b="1" dirty="0" smtClean="0"/>
              <a:t>  </a:t>
            </a:r>
            <a:r>
              <a:rPr lang="en-US" altLang="ko-KR" sz="16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600" b="1" dirty="0" smtClean="0">
                <a:solidFill>
                  <a:srgbClr val="006600"/>
                </a:solidFill>
              </a:rPr>
              <a:t>명령</a:t>
            </a:r>
            <a:endParaRPr lang="en-US" altLang="ko-KR" sz="1600" b="1" dirty="0" smtClean="0">
              <a:solidFill>
                <a:srgbClr val="006600"/>
              </a:solidFill>
            </a:endParaRPr>
          </a:p>
          <a:p>
            <a:pPr lvl="1"/>
            <a:r>
              <a:rPr lang="en-US" altLang="ko-KR" sz="1600" dirty="0" smtClean="0"/>
              <a:t>SQLHDESC </a:t>
            </a:r>
            <a:r>
              <a:rPr lang="en-US" altLang="ko-KR" sz="1600" dirty="0" err="1" smtClean="0"/>
              <a:t>hDes</a:t>
            </a:r>
            <a:r>
              <a:rPr lang="en-US" altLang="ko-KR" sz="1600" dirty="0" smtClean="0"/>
              <a:t>;                                 </a:t>
            </a:r>
            <a:r>
              <a:rPr lang="en-US" altLang="ko-KR" sz="16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600" b="1" dirty="0" smtClean="0">
                <a:solidFill>
                  <a:srgbClr val="006600"/>
                </a:solidFill>
              </a:rPr>
              <a:t>설명자</a:t>
            </a:r>
            <a:endParaRPr lang="en-US" altLang="ko-KR" sz="1600" b="1" dirty="0" smtClean="0">
              <a:solidFill>
                <a:srgbClr val="006600"/>
              </a:solidFill>
            </a:endParaRPr>
          </a:p>
          <a:p>
            <a:r>
              <a:rPr lang="en-US" altLang="ko-KR" sz="1800" dirty="0" smtClean="0"/>
              <a:t>SQLRETURN </a:t>
            </a:r>
            <a:r>
              <a:rPr lang="en-US" altLang="ko-KR" sz="1800" dirty="0" err="1" smtClean="0"/>
              <a:t>SQLAllocHandle</a:t>
            </a:r>
            <a:r>
              <a:rPr lang="en-US" altLang="ko-KR" sz="1800" dirty="0" smtClean="0"/>
              <a:t>(                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핸들 할당 함수</a:t>
            </a:r>
            <a:r>
              <a:rPr lang="en-US" altLang="ko-KR" sz="1400" dirty="0" smtClean="0"/>
              <a:t> </a:t>
            </a:r>
            <a:r>
              <a:rPr lang="en-US" altLang="ko-KR" sz="1800" dirty="0" smtClean="0"/>
              <a:t>   </a:t>
            </a:r>
            <a:endParaRPr lang="en-US" altLang="ko-KR" sz="1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1800" dirty="0" smtClean="0"/>
              <a:t>    SQLSMALLINT </a:t>
            </a:r>
            <a:r>
              <a:rPr lang="en-US" altLang="ko-KR" sz="1800" dirty="0" err="1" smtClean="0"/>
              <a:t>HandleType</a:t>
            </a:r>
            <a:r>
              <a:rPr lang="en-US" altLang="ko-KR" sz="1800" dirty="0" smtClean="0"/>
              <a:t>,	 </a:t>
            </a:r>
            <a:r>
              <a:rPr lang="ko-KR" altLang="en-US" sz="1800" dirty="0" smtClean="0"/>
              <a:t>       </a:t>
            </a:r>
            <a:r>
              <a:rPr lang="en-US" altLang="ko-KR" sz="20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할당하고자 하는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핸들의 타입</a:t>
            </a:r>
            <a:endParaRPr lang="en-US" altLang="ko-KR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1800" dirty="0" smtClean="0"/>
              <a:t>    SQLHANDLE </a:t>
            </a:r>
            <a:r>
              <a:rPr lang="en-US" altLang="ko-KR" sz="1800" dirty="0" err="1" smtClean="0"/>
              <a:t>InputHandle</a:t>
            </a:r>
            <a:r>
              <a:rPr lang="en-US" altLang="ko-KR" sz="1800" dirty="0" smtClean="0"/>
              <a:t>,        	        </a:t>
            </a:r>
            <a:r>
              <a:rPr lang="en-US" altLang="ko-KR" sz="20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새 핸들이 포함될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부모 핸들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을 지정</a:t>
            </a:r>
            <a:endParaRPr lang="en-US" altLang="ko-KR" sz="1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1800" dirty="0" smtClean="0"/>
              <a:t>    SQLHANDLE* </a:t>
            </a:r>
            <a:r>
              <a:rPr lang="en-US" altLang="ko-KR" sz="1800" dirty="0" err="1" smtClean="0"/>
              <a:t>OutputHandlePtr</a:t>
            </a:r>
            <a:r>
              <a:rPr lang="en-US" altLang="ko-KR" sz="1800" dirty="0" smtClean="0"/>
              <a:t> 	        </a:t>
            </a:r>
            <a:r>
              <a:rPr lang="en-US" altLang="ko-KR" sz="2000" b="1" dirty="0" smtClean="0">
                <a:solidFill>
                  <a:srgbClr val="006600"/>
                </a:solidFill>
              </a:rPr>
              <a:t>//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새로 만들어질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핸들의 번지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를 지정하는 출력용 인수</a:t>
            </a:r>
            <a:endParaRPr lang="en-US" altLang="ko-KR" sz="1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ko-KR" sz="1800" dirty="0" smtClean="0"/>
              <a:t>  );    </a:t>
            </a:r>
          </a:p>
          <a:p>
            <a:pPr>
              <a:buNone/>
            </a:pPr>
            <a:r>
              <a:rPr lang="en-US" altLang="ko-KR" sz="1800" dirty="0" smtClean="0"/>
              <a:t>    </a:t>
            </a:r>
            <a:r>
              <a:rPr lang="en-US" altLang="ko-KR" sz="1600" dirty="0" smtClean="0"/>
              <a:t>-&gt; </a:t>
            </a:r>
            <a:r>
              <a:rPr lang="ko-KR" altLang="en-US" sz="1600" dirty="0" smtClean="0"/>
              <a:t>핸들 타입의 종류</a:t>
            </a:r>
            <a:r>
              <a:rPr lang="en-US" altLang="ko-KR" sz="1600" dirty="0" smtClean="0"/>
              <a:t>: SQL_HANDLE_ENV,  SQL_HANDLE_DBC, SQL_HANDLE_STMT,  SQL_HANDLE_DESC</a:t>
            </a:r>
          </a:p>
          <a:p>
            <a:pPr>
              <a:buFont typeface="Wingdings" pitchFamily="2" charset="2"/>
              <a:buChar char="l"/>
            </a:pPr>
            <a:endParaRPr lang="en-US" altLang="ko-KR" sz="1800" dirty="0" smtClean="0"/>
          </a:p>
          <a:p>
            <a:pPr>
              <a:buFont typeface="Wingdings" pitchFamily="2" charset="2"/>
              <a:buChar char="l"/>
            </a:pPr>
            <a:r>
              <a:rPr lang="en-US" altLang="ko-KR" sz="1800" dirty="0" smtClean="0"/>
              <a:t>SQLRETURN </a:t>
            </a:r>
            <a:r>
              <a:rPr lang="en-US" altLang="ko-KR" sz="1800" dirty="0" err="1" smtClean="0"/>
              <a:t>SQLFreeHandle</a:t>
            </a:r>
            <a:r>
              <a:rPr lang="en-US" altLang="ko-KR" sz="1800" dirty="0" smtClean="0"/>
              <a:t>(SQLSMALLINT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Handle Type, SQLHANDLE Handle);   </a:t>
            </a:r>
          </a:p>
          <a:p>
            <a:pPr>
              <a:buNone/>
            </a:pPr>
            <a:r>
              <a:rPr lang="en-US" altLang="ko-KR" sz="1600" dirty="0" smtClean="0"/>
              <a:t>      </a:t>
            </a:r>
            <a:r>
              <a:rPr lang="en-US" altLang="ko-KR" sz="1600" b="1" dirty="0" smtClean="0">
                <a:solidFill>
                  <a:srgbClr val="006600"/>
                </a:solidFill>
              </a:rPr>
              <a:t>/</a:t>
            </a:r>
            <a:r>
              <a:rPr lang="en-US" altLang="ko-KR" sz="1400" b="1" dirty="0" smtClean="0">
                <a:solidFill>
                  <a:srgbClr val="006600"/>
                </a:solidFill>
              </a:rPr>
              <a:t>/</a:t>
            </a:r>
            <a:r>
              <a:rPr lang="ko-KR" altLang="en-US" sz="1400" b="1" dirty="0" smtClean="0">
                <a:solidFill>
                  <a:srgbClr val="006600"/>
                </a:solidFill>
              </a:rPr>
              <a:t>핸들 해제 함수</a:t>
            </a:r>
            <a:endParaRPr lang="en-US" altLang="ko-KR" sz="1600" b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3089</TotalTime>
  <Words>820</Words>
  <Application>Microsoft Office PowerPoint</Application>
  <PresentationFormat>화면 슬라이드 쇼(4:3)</PresentationFormat>
  <Paragraphs>226</Paragraphs>
  <Slides>23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흐름</vt:lpstr>
      <vt:lpstr>ODBC (Open DataBaseConnectivity)</vt:lpstr>
      <vt:lpstr>※목차</vt:lpstr>
      <vt:lpstr>ODBC의 정의</vt:lpstr>
      <vt:lpstr>ODBC의 구조</vt:lpstr>
      <vt:lpstr>ODBC의 구성 요소</vt:lpstr>
      <vt:lpstr>ODBC 데이터 타입</vt:lpstr>
      <vt:lpstr>C언어의 데이터 타입</vt:lpstr>
      <vt:lpstr>ODBC 헤더파일</vt:lpstr>
      <vt:lpstr>핸들</vt:lpstr>
      <vt:lpstr>환경 핸들 </vt:lpstr>
      <vt:lpstr>연결 핸들</vt:lpstr>
      <vt:lpstr>연결(실제 데이터 소스와 연결)</vt:lpstr>
      <vt:lpstr>연결 예제 </vt:lpstr>
      <vt:lpstr>명령 핸들  </vt:lpstr>
      <vt:lpstr>명령 핸들 예</vt:lpstr>
      <vt:lpstr>바인딩</vt:lpstr>
      <vt:lpstr>바인딩 예제</vt:lpstr>
      <vt:lpstr>데이터 가져오기, 마무리 하기</vt:lpstr>
      <vt:lpstr>예제</vt:lpstr>
      <vt:lpstr>드라이버 생성하기</vt:lpstr>
      <vt:lpstr>드라이버 생성하기(2)</vt:lpstr>
      <vt:lpstr>드라이버 생성하기(3)</vt:lpstr>
      <vt:lpstr>슬라이드 23</vt:lpstr>
    </vt:vector>
  </TitlesOfParts>
  <Company>선문대학교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ODBC(Open DataBase Connectivity)</dc:title>
  <dc:creator>IT교육원</dc:creator>
  <cp:lastModifiedBy>IT교육원</cp:lastModifiedBy>
  <cp:revision>191</cp:revision>
  <dcterms:created xsi:type="dcterms:W3CDTF">2010-02-02T10:55:52Z</dcterms:created>
  <dcterms:modified xsi:type="dcterms:W3CDTF">2010-02-04T23:35:48Z</dcterms:modified>
</cp:coreProperties>
</file>